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4" r:id="rId1"/>
    <p:sldMasterId id="2147483679" r:id="rId2"/>
  </p:sldMasterIdLst>
  <p:notesMasterIdLst>
    <p:notesMasterId r:id="rId29"/>
  </p:notesMasterIdLst>
  <p:handoutMasterIdLst>
    <p:handoutMasterId r:id="rId30"/>
  </p:handoutMasterIdLst>
  <p:sldIdLst>
    <p:sldId id="3426" r:id="rId3"/>
    <p:sldId id="3469" r:id="rId4"/>
    <p:sldId id="3509" r:id="rId5"/>
    <p:sldId id="3508" r:id="rId6"/>
    <p:sldId id="3510" r:id="rId7"/>
    <p:sldId id="3507" r:id="rId8"/>
    <p:sldId id="3498" r:id="rId9"/>
    <p:sldId id="3499" r:id="rId10"/>
    <p:sldId id="3500" r:id="rId11"/>
    <p:sldId id="3501" r:id="rId12"/>
    <p:sldId id="3502" r:id="rId13"/>
    <p:sldId id="3503" r:id="rId14"/>
    <p:sldId id="3504" r:id="rId15"/>
    <p:sldId id="3505" r:id="rId16"/>
    <p:sldId id="3511" r:id="rId17"/>
    <p:sldId id="3512" r:id="rId18"/>
    <p:sldId id="3513" r:id="rId19"/>
    <p:sldId id="3514" r:id="rId20"/>
    <p:sldId id="3515" r:id="rId21"/>
    <p:sldId id="3516" r:id="rId22"/>
    <p:sldId id="3519" r:id="rId23"/>
    <p:sldId id="3520" r:id="rId24"/>
    <p:sldId id="3521" r:id="rId25"/>
    <p:sldId id="3518" r:id="rId26"/>
    <p:sldId id="3494" r:id="rId27"/>
    <p:sldId id="3506" r:id="rId28"/>
  </p:sldIdLst>
  <p:sldSz cx="10440988" cy="7308850"/>
  <p:notesSz cx="6807200" cy="9939338"/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5pPr>
    <a:lvl6pPr marL="22860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6pPr>
    <a:lvl7pPr marL="27432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7pPr>
    <a:lvl8pPr marL="32004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8pPr>
    <a:lvl9pPr marL="3657600" algn="l" defTabSz="914400" rtl="0" eaLnBrk="1" latinLnBrk="1" hangingPunct="1">
      <a:defRPr kumimoji="1" sz="1100" kern="1200">
        <a:solidFill>
          <a:schemeClr val="tx1"/>
        </a:solidFill>
        <a:latin typeface="Arial" pitchFamily="34" charset="0"/>
        <a:ea typeface="HY태고딕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9724E39-A602-4F68-9D58-B1E30C6B6FDD}">
          <p14:sldIdLst>
            <p14:sldId id="3426"/>
            <p14:sldId id="3469"/>
            <p14:sldId id="3509"/>
            <p14:sldId id="3508"/>
            <p14:sldId id="3510"/>
            <p14:sldId id="3507"/>
            <p14:sldId id="3498"/>
            <p14:sldId id="3499"/>
            <p14:sldId id="3500"/>
            <p14:sldId id="3501"/>
            <p14:sldId id="3502"/>
            <p14:sldId id="3503"/>
            <p14:sldId id="3504"/>
            <p14:sldId id="3505"/>
            <p14:sldId id="3511"/>
            <p14:sldId id="3512"/>
            <p14:sldId id="3513"/>
            <p14:sldId id="3514"/>
            <p14:sldId id="3515"/>
            <p14:sldId id="3516"/>
            <p14:sldId id="3519"/>
            <p14:sldId id="3520"/>
            <p14:sldId id="3521"/>
            <p14:sldId id="3518"/>
            <p14:sldId id="3494"/>
            <p14:sldId id="35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6BFA32"/>
    <a:srgbClr val="024A05"/>
    <a:srgbClr val="DDDDDD"/>
    <a:srgbClr val="3333CC"/>
    <a:srgbClr val="6666FF"/>
    <a:srgbClr val="FF99FF"/>
    <a:srgbClr val="B03C76"/>
    <a:srgbClr val="FF99CC"/>
    <a:srgbClr val="B7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5" autoAdjust="0"/>
    <p:restoredTop sz="93228" autoAdjust="0"/>
  </p:normalViewPr>
  <p:slideViewPr>
    <p:cSldViewPr showGuides="1">
      <p:cViewPr varScale="1">
        <p:scale>
          <a:sx n="102" d="100"/>
          <a:sy n="102" d="100"/>
        </p:scale>
        <p:origin x="-642" y="-96"/>
      </p:cViewPr>
      <p:guideLst>
        <p:guide orient="horz" pos="4593"/>
        <p:guide pos="6277"/>
        <p:guide pos="300"/>
        <p:guide pos="3288"/>
        <p:guide pos="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32"/>
    </p:cViewPr>
  </p:sorterViewPr>
  <p:notesViewPr>
    <p:cSldViewPr showGuides="1">
      <p:cViewPr varScale="1">
        <p:scale>
          <a:sx n="73" d="100"/>
          <a:sy n="73" d="100"/>
        </p:scale>
        <p:origin x="-1998" y="-96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699226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1525" y="639763"/>
            <a:ext cx="5299075" cy="370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 bwMode="auto">
          <a:xfrm>
            <a:off x="679763" y="4721106"/>
            <a:ext cx="5447675" cy="447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27" tIns="45914" rIns="91827" bIns="459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3553059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1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 smtClean="0">
                <a:solidFill>
                  <a:schemeClr val="tx1"/>
                </a:solidFill>
                <a:latin typeface="+mj-ea"/>
                <a:ea typeface="굴림" pitchFamily="50" charset="-127"/>
                <a:cs typeface="+mn-cs"/>
              </a:rPr>
              <a:t>BEAM : </a:t>
            </a:r>
            <a:r>
              <a:rPr lang="en-US" altLang="ko-KR" sz="1200" dirty="0" err="1" smtClean="0"/>
              <a:t>Bogdan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Björn's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Erlang</a:t>
            </a:r>
            <a:r>
              <a:rPr lang="en-US" altLang="ko-KR" sz="1200" dirty="0" smtClean="0"/>
              <a:t> </a:t>
            </a:r>
            <a:r>
              <a:rPr lang="en-US" altLang="ko-KR" sz="1200" smtClean="0"/>
              <a:t>Abstract Machine</a:t>
            </a:r>
            <a:endParaRPr kumimoji="1" lang="en-US" altLang="ko-KR" sz="1200" b="1" kern="0" dirty="0" smtClean="0">
              <a:solidFill>
                <a:schemeClr val="tx1"/>
              </a:solidFill>
              <a:latin typeface="+mj-ea"/>
              <a:ea typeface="굴림" pitchFamily="50" charset="-127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 descr="2-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gray">
          <a:xfrm>
            <a:off x="776288" y="657225"/>
            <a:ext cx="1090612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endParaRPr lang="en-US" altLang="ko-KR" smtClean="0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b="1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+mn-ea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4"/>
            <a:endParaRPr lang="en-US" altLang="ko-KR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312150" y="231775"/>
            <a:ext cx="1827213" cy="382588"/>
          </a:xfrm>
          <a:prstGeom prst="rect">
            <a:avLst/>
          </a:prstGeom>
          <a:solidFill>
            <a:srgbClr val="E30F32"/>
          </a:solidFill>
        </p:spPr>
        <p:txBody>
          <a:bodyPr lIns="0" tIns="0" rIns="0" bIns="0"/>
          <a:lstStyle/>
          <a:p>
            <a:pPr>
              <a:defRPr/>
            </a:pPr>
            <a:endParaRPr lang="ko-KR" altLang="en-US" sz="7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528743" y="1008351"/>
            <a:ext cx="9396890" cy="727501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7" descr="2-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1" t="5249" r="2161" b="5249"/>
          <a:stretch>
            <a:fillRect/>
          </a:stretch>
        </p:blipFill>
        <p:spPr bwMode="gray">
          <a:xfrm>
            <a:off x="755650" y="657225"/>
            <a:ext cx="1119188" cy="430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9075" y="2284413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 smtClean="0"/>
              <a:t> </a:t>
            </a:r>
          </a:p>
        </p:txBody>
      </p:sp>
      <p:sp>
        <p:nvSpPr>
          <p:cNvPr id="389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9075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smtClean="0"/>
            </a:lvl1pPr>
          </a:lstStyle>
          <a:p>
            <a:endParaRPr lang="ko-KR" altLang="en-US" smtClean="0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55" descr="1-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 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909638"/>
            <a:ext cx="9356725" cy="575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D779707D-6BB7-4C8F-A0D6-4B750CF8354A}" type="slidenum">
              <a:rPr lang="ko-KR" altLang="en-US" sz="900" b="1"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29" r:id="rId2"/>
    <p:sldLayoutId id="2147484330" r:id="rId3"/>
    <p:sldLayoutId id="2147484331" r:id="rId4"/>
    <p:sldLayoutId id="2147484332" r:id="rId5"/>
    <p:sldLayoutId id="2147484339" r:id="rId6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맑은 고딕" pitchFamily="50" charset="-127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맑은 고딕" pitchFamily="50" charset="-127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tx1"/>
          </a:solidFill>
          <a:latin typeface="맑은 고딕" pitchFamily="50" charset="-127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18" descr="1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34214" name="Rectangle 6"/>
          <p:cNvSpPr>
            <a:spLocks noChangeArrowheads="1"/>
          </p:cNvSpPr>
          <p:nvPr/>
        </p:nvSpPr>
        <p:spPr bwMode="ltGray">
          <a:xfrm>
            <a:off x="5072063" y="6954838"/>
            <a:ext cx="300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6318" tIns="56318" rIns="56318" bIns="56318" anchor="ctr"/>
          <a:lstStyle/>
          <a:p>
            <a:pPr defTabSz="954088" eaLnBrk="0" latinLnBrk="0" hangingPunct="0">
              <a:defRPr/>
            </a:pPr>
            <a:endParaRPr kumimoji="0" lang="en-GB" altLang="ko-KR" sz="1200" b="1">
              <a:solidFill>
                <a:srgbClr val="3333CC"/>
              </a:solidFill>
              <a:latin typeface="Optima" pitchFamily="2" charset="2"/>
              <a:ea typeface="가는각진제목체" pitchFamily="18" charset="-127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Header Ling (Korean-</a:t>
            </a:r>
            <a:r>
              <a:rPr lang="ko-KR" altLang="en-US" smtClean="0"/>
              <a:t>맑은고딕</a:t>
            </a:r>
            <a:r>
              <a:rPr lang="en-US" altLang="ko-KR" smtClean="0"/>
              <a:t>, English-Arial font17)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2925" y="917575"/>
            <a:ext cx="9356725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800" y="6878638"/>
            <a:ext cx="766763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fld id="{EABB69BB-C40E-433D-BF15-62F6E2354879}" type="slidenum">
              <a:rPr lang="ko-KR" altLang="en-US" sz="9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l">
                <a:defRPr/>
              </a:pPr>
              <a:t>‹#›</a:t>
            </a:fld>
            <a:endParaRPr lang="en-US" altLang="ko-KR" sz="9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0" r:id="rId1"/>
    <p:sldLayoutId id="2147484334" r:id="rId2"/>
    <p:sldLayoutId id="2147484335" r:id="rId3"/>
    <p:sldLayoutId id="2147484336" r:id="rId4"/>
    <p:sldLayoutId id="2147484337" r:id="rId5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200">
          <a:solidFill>
            <a:schemeClr val="bg1"/>
          </a:solidFill>
          <a:latin typeface="+mn-lt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bg1"/>
          </a:solidFill>
          <a:latin typeface="+mn-lt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bg1"/>
          </a:solidFill>
          <a:latin typeface="+mn-lt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200">
          <a:solidFill>
            <a:schemeClr val="bg1"/>
          </a:solidFill>
          <a:latin typeface="+mn-lt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cirros@20.20.20.7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24050" y="1818221"/>
            <a:ext cx="7761982" cy="838200"/>
          </a:xfrm>
        </p:spPr>
        <p:txBody>
          <a:bodyPr/>
          <a:lstStyle/>
          <a:p>
            <a:pPr algn="ctr"/>
            <a:r>
              <a:rPr lang="en-US" altLang="ko-KR" sz="6000" dirty="0" err="1" smtClean="0">
                <a:latin typeface="+mn-ea"/>
                <a:ea typeface="+mn-ea"/>
              </a:rPr>
              <a:t>OpenStack</a:t>
            </a:r>
            <a:r>
              <a:rPr lang="en-US" altLang="ko-KR" sz="6000" dirty="0" smtClean="0">
                <a:latin typeface="+mn-ea"/>
                <a:ea typeface="+mn-ea"/>
              </a:rPr>
              <a:t> Keystone</a:t>
            </a:r>
            <a:endParaRPr lang="ko-KR" altLang="en-US" sz="1800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08326" y="4914565"/>
            <a:ext cx="2916324" cy="576262"/>
          </a:xfrm>
        </p:spPr>
        <p:txBody>
          <a:bodyPr/>
          <a:lstStyle/>
          <a:p>
            <a:pPr algn="ctr"/>
            <a:r>
              <a:rPr lang="ko-KR" altLang="en-US" sz="2400" dirty="0" smtClean="0">
                <a:latin typeface="+mn-ea"/>
              </a:rPr>
              <a:t>보라매</a:t>
            </a:r>
            <a:r>
              <a:rPr lang="en-US" altLang="ko-KR" sz="2400" dirty="0" smtClean="0">
                <a:latin typeface="+mn-ea"/>
              </a:rPr>
              <a:t>NOC - IPC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717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6. Tenant </a:t>
            </a:r>
            <a:r>
              <a:rPr lang="ko-KR" altLang="en-US" sz="2000" b="1" dirty="0" smtClean="0">
                <a:latin typeface="+mj-ea"/>
                <a:ea typeface="+mj-ea"/>
              </a:rPr>
              <a:t>조회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lvl="1" algn="l"/>
            <a:r>
              <a:rPr lang="en-US" altLang="ko-KR" sz="2000" dirty="0">
                <a:latin typeface="+mj-ea"/>
              </a:rPr>
              <a:t>Tenant</a:t>
            </a:r>
            <a:r>
              <a:rPr lang="ko-KR" altLang="en-US" sz="2000" dirty="0">
                <a:latin typeface="+mj-ea"/>
              </a:rPr>
              <a:t> 정보가 조회된다</a:t>
            </a:r>
            <a:r>
              <a:rPr lang="en-US" altLang="ko-KR" sz="2000" dirty="0" smtClean="0">
                <a:latin typeface="+mj-ea"/>
              </a:rPr>
              <a:t>.</a:t>
            </a:r>
          </a:p>
          <a:p>
            <a:pPr lvl="1" algn="l"/>
            <a:r>
              <a:rPr lang="ko-KR" altLang="en-US" sz="2000" dirty="0" smtClean="0">
                <a:latin typeface="+mj-ea"/>
              </a:rPr>
              <a:t>생성한 </a:t>
            </a:r>
            <a:r>
              <a:rPr lang="en-US" altLang="ko-KR" sz="2000" dirty="0" err="1" smtClean="0">
                <a:latin typeface="+mj-ea"/>
              </a:rPr>
              <a:t>Boramae</a:t>
            </a:r>
            <a:r>
              <a:rPr lang="en-US" altLang="ko-KR" sz="2000" dirty="0">
                <a:latin typeface="+mj-ea"/>
              </a:rPr>
              <a:t> </a:t>
            </a:r>
            <a:r>
              <a:rPr lang="en-US" altLang="ko-KR" sz="2000" dirty="0" smtClean="0">
                <a:latin typeface="+mj-ea"/>
              </a:rPr>
              <a:t>Tenant </a:t>
            </a:r>
            <a:r>
              <a:rPr lang="ko-KR" altLang="en-US" sz="2000" dirty="0" smtClean="0">
                <a:latin typeface="+mj-ea"/>
              </a:rPr>
              <a:t>정보를 확인한다</a:t>
            </a:r>
            <a:r>
              <a:rPr lang="en-US" altLang="ko-KR" sz="2000" dirty="0" smtClean="0">
                <a:latin typeface="+mj-ea"/>
              </a:rPr>
              <a:t>.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000" dirty="0" smtClean="0"/>
              <a:t>$ </a:t>
            </a:r>
            <a:r>
              <a:rPr lang="en-US" altLang="ko-KR" sz="2000" dirty="0">
                <a:latin typeface="+mj-ea"/>
              </a:rPr>
              <a:t>keystone </a:t>
            </a:r>
            <a:r>
              <a:rPr lang="en-US" altLang="ko-KR" sz="2000" dirty="0" smtClean="0">
                <a:latin typeface="+mj-ea"/>
              </a:rPr>
              <a:t>tenant-list</a:t>
            </a:r>
            <a:endParaRPr lang="en-US" altLang="ko-KR" sz="2000" dirty="0">
              <a:latin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53212" r="6642" b="16620"/>
          <a:stretch/>
        </p:blipFill>
        <p:spPr bwMode="auto">
          <a:xfrm>
            <a:off x="828006" y="1710209"/>
            <a:ext cx="891387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273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latin typeface="+mj-ea"/>
                <a:ea typeface="+mj-ea"/>
              </a:rPr>
              <a:t>7</a:t>
            </a:r>
            <a:r>
              <a:rPr lang="en-US" altLang="ko-KR" sz="2000" b="1" dirty="0" smtClean="0">
                <a:latin typeface="+mj-ea"/>
                <a:ea typeface="+mj-ea"/>
              </a:rPr>
              <a:t>. User </a:t>
            </a:r>
            <a:r>
              <a:rPr lang="ko-KR" altLang="en-US" sz="2000" b="1" dirty="0" smtClean="0">
                <a:latin typeface="+mj-ea"/>
                <a:ea typeface="+mj-ea"/>
              </a:rPr>
              <a:t>조회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lvl="1" algn="l"/>
            <a:r>
              <a:rPr lang="en-US" altLang="ko-KR" sz="2000" dirty="0" smtClean="0">
                <a:latin typeface="+mj-ea"/>
              </a:rPr>
              <a:t>User</a:t>
            </a:r>
            <a:r>
              <a:rPr lang="ko-KR" altLang="en-US" sz="2000" dirty="0" smtClean="0">
                <a:latin typeface="+mj-ea"/>
              </a:rPr>
              <a:t> </a:t>
            </a:r>
            <a:r>
              <a:rPr lang="ko-KR" altLang="en-US" sz="2000" dirty="0">
                <a:latin typeface="+mj-ea"/>
              </a:rPr>
              <a:t>정보가 조회된다</a:t>
            </a:r>
            <a:r>
              <a:rPr lang="en-US" altLang="ko-KR" sz="2000" dirty="0" smtClean="0">
                <a:latin typeface="+mj-ea"/>
              </a:rPr>
              <a:t>.</a:t>
            </a:r>
          </a:p>
          <a:p>
            <a:pPr lvl="1" algn="l"/>
            <a:r>
              <a:rPr lang="ko-KR" altLang="en-US" sz="2000" dirty="0" smtClean="0">
                <a:latin typeface="+mj-ea"/>
              </a:rPr>
              <a:t>생성한 </a:t>
            </a:r>
            <a:r>
              <a:rPr lang="en-US" altLang="ko-KR" sz="2000" dirty="0" err="1" smtClean="0">
                <a:latin typeface="+mj-ea"/>
              </a:rPr>
              <a:t>ntc</a:t>
            </a:r>
            <a:r>
              <a:rPr lang="en-US" altLang="ko-KR" sz="2000" dirty="0" smtClean="0">
                <a:latin typeface="+mj-ea"/>
              </a:rPr>
              <a:t> User </a:t>
            </a:r>
            <a:r>
              <a:rPr lang="ko-KR" altLang="en-US" sz="2000" dirty="0" smtClean="0">
                <a:latin typeface="+mj-ea"/>
              </a:rPr>
              <a:t>정보를 확인한다</a:t>
            </a:r>
            <a:r>
              <a:rPr lang="en-US" altLang="ko-KR" sz="2000" dirty="0" smtClean="0">
                <a:latin typeface="+mj-ea"/>
              </a:rPr>
              <a:t>.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000" dirty="0" smtClean="0"/>
              <a:t>$ </a:t>
            </a:r>
            <a:r>
              <a:rPr lang="en-US" altLang="ko-KR" sz="2000" dirty="0">
                <a:latin typeface="+mj-ea"/>
              </a:rPr>
              <a:t>keystone </a:t>
            </a:r>
            <a:r>
              <a:rPr lang="en-US" altLang="ko-KR" sz="2000" dirty="0" smtClean="0">
                <a:latin typeface="+mj-ea"/>
              </a:rPr>
              <a:t>user-list</a:t>
            </a:r>
            <a:endParaRPr lang="en-US" altLang="ko-KR" sz="2000" dirty="0">
              <a:latin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23976" r="2568" b="10474"/>
          <a:stretch/>
        </p:blipFill>
        <p:spPr bwMode="auto">
          <a:xfrm>
            <a:off x="828006" y="1710209"/>
            <a:ext cx="8928992" cy="4470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593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8. Role </a:t>
            </a:r>
            <a:r>
              <a:rPr lang="ko-KR" altLang="en-US" sz="2000" b="1" dirty="0" smtClean="0">
                <a:latin typeface="+mj-ea"/>
                <a:ea typeface="+mj-ea"/>
              </a:rPr>
              <a:t>조회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lvl="1" algn="l"/>
            <a:r>
              <a:rPr lang="en-US" altLang="ko-KR" sz="2000" dirty="0" smtClean="0">
                <a:latin typeface="+mj-ea"/>
              </a:rPr>
              <a:t>Role</a:t>
            </a:r>
            <a:r>
              <a:rPr lang="ko-KR" altLang="en-US" sz="2000" dirty="0" smtClean="0">
                <a:latin typeface="+mj-ea"/>
              </a:rPr>
              <a:t> </a:t>
            </a:r>
            <a:r>
              <a:rPr lang="ko-KR" altLang="en-US" sz="2000" dirty="0">
                <a:latin typeface="+mj-ea"/>
              </a:rPr>
              <a:t>정보가 조회된다</a:t>
            </a:r>
            <a:r>
              <a:rPr lang="en-US" altLang="ko-KR" sz="2000" dirty="0" smtClean="0">
                <a:latin typeface="+mj-ea"/>
              </a:rPr>
              <a:t>.</a:t>
            </a:r>
          </a:p>
          <a:p>
            <a:pPr lvl="1" algn="l"/>
            <a:r>
              <a:rPr lang="ko-KR" altLang="en-US" sz="2000" dirty="0" smtClean="0">
                <a:latin typeface="+mj-ea"/>
              </a:rPr>
              <a:t>생성한 </a:t>
            </a:r>
            <a:r>
              <a:rPr lang="en-US" altLang="ko-KR" sz="2000" dirty="0" smtClean="0">
                <a:latin typeface="+mj-ea"/>
              </a:rPr>
              <a:t>test Role </a:t>
            </a:r>
            <a:r>
              <a:rPr lang="ko-KR" altLang="en-US" sz="2000" dirty="0" smtClean="0">
                <a:latin typeface="+mj-ea"/>
              </a:rPr>
              <a:t>정보를 확인한다</a:t>
            </a:r>
            <a:r>
              <a:rPr lang="en-US" altLang="ko-KR" sz="2000" dirty="0" smtClean="0">
                <a:latin typeface="+mj-ea"/>
              </a:rPr>
              <a:t>.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000" dirty="0" smtClean="0"/>
              <a:t>$ </a:t>
            </a:r>
            <a:r>
              <a:rPr lang="en-US" altLang="ko-KR" sz="2000" dirty="0">
                <a:latin typeface="+mj-ea"/>
              </a:rPr>
              <a:t>keystone </a:t>
            </a:r>
            <a:r>
              <a:rPr lang="en-US" altLang="ko-KR" sz="2000" dirty="0" smtClean="0">
                <a:latin typeface="+mj-ea"/>
              </a:rPr>
              <a:t>role-list</a:t>
            </a:r>
            <a:endParaRPr lang="en-US" altLang="ko-KR" sz="2000" dirty="0">
              <a:latin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 t="53572" r="2404" b="13641"/>
          <a:stretch/>
        </p:blipFill>
        <p:spPr bwMode="auto">
          <a:xfrm>
            <a:off x="828006" y="1733982"/>
            <a:ext cx="8928992" cy="266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676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9. User</a:t>
            </a:r>
            <a:r>
              <a:rPr lang="ko-KR" altLang="en-US" sz="2000" b="1" dirty="0">
                <a:latin typeface="+mj-ea"/>
                <a:ea typeface="+mj-ea"/>
              </a:rPr>
              <a:t>에 </a:t>
            </a:r>
            <a:r>
              <a:rPr lang="en-US" altLang="ko-KR" sz="2000" b="1" dirty="0">
                <a:latin typeface="+mj-ea"/>
                <a:ea typeface="+mj-ea"/>
              </a:rPr>
              <a:t>Tenant, Role </a:t>
            </a:r>
            <a:r>
              <a:rPr lang="ko-KR" altLang="en-US" sz="2000" b="1" dirty="0">
                <a:latin typeface="+mj-ea"/>
                <a:ea typeface="+mj-ea"/>
              </a:rPr>
              <a:t>부여 및 </a:t>
            </a:r>
            <a:r>
              <a:rPr lang="ko-KR" altLang="en-US" sz="2000" b="1" dirty="0" smtClean="0">
                <a:latin typeface="+mj-ea"/>
                <a:ea typeface="+mj-ea"/>
              </a:rPr>
              <a:t>확인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>
              <a:defRPr sz="2000"/>
            </a:lvl1pPr>
          </a:lstStyle>
          <a:p>
            <a:r>
              <a:rPr lang="en-US" altLang="ko-KR" dirty="0"/>
              <a:t>$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keystone user-role-add </a:t>
            </a:r>
            <a:r>
              <a:rPr lang="en-US" altLang="ko-KR" dirty="0" smtClean="0">
                <a:latin typeface="+mj-ea"/>
                <a:ea typeface="+mj-ea"/>
              </a:rPr>
              <a:t>--user=</a:t>
            </a:r>
            <a:r>
              <a:rPr lang="en-US" altLang="ko-KR" dirty="0" err="1" smtClean="0">
                <a:latin typeface="+mj-ea"/>
                <a:ea typeface="+mj-ea"/>
              </a:rPr>
              <a:t>ntc</a:t>
            </a:r>
            <a:r>
              <a:rPr lang="en-US" altLang="ko-KR" dirty="0" smtClean="0">
                <a:latin typeface="+mj-ea"/>
                <a:ea typeface="+mj-ea"/>
              </a:rPr>
              <a:t> --role=test --tenant=</a:t>
            </a:r>
            <a:r>
              <a:rPr lang="en-US" altLang="ko-KR" dirty="0" err="1" smtClean="0">
                <a:latin typeface="+mj-ea"/>
                <a:ea typeface="+mj-ea"/>
              </a:rPr>
              <a:t>Boramae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$ keystone </a:t>
            </a:r>
            <a:r>
              <a:rPr lang="en-US" altLang="ko-KR" dirty="0" smtClean="0">
                <a:latin typeface="+mj-ea"/>
                <a:ea typeface="+mj-ea"/>
              </a:rPr>
              <a:t>user-role-list </a:t>
            </a:r>
            <a:r>
              <a:rPr lang="en-US" altLang="ko-KR" dirty="0">
                <a:latin typeface="+mj-ea"/>
                <a:ea typeface="+mj-ea"/>
              </a:rPr>
              <a:t>--user=</a:t>
            </a:r>
            <a:r>
              <a:rPr lang="en-US" altLang="ko-KR" dirty="0" err="1">
                <a:latin typeface="+mj-ea"/>
                <a:ea typeface="+mj-ea"/>
              </a:rPr>
              <a:t>ntc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--tenant=</a:t>
            </a:r>
            <a:r>
              <a:rPr lang="en-US" altLang="ko-KR" dirty="0" err="1" smtClean="0">
                <a:latin typeface="+mj-ea"/>
                <a:ea typeface="+mj-ea"/>
              </a:rPr>
              <a:t>Boramae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30995" r="17667" b="16061"/>
          <a:stretch/>
        </p:blipFill>
        <p:spPr bwMode="auto">
          <a:xfrm>
            <a:off x="828006" y="2070249"/>
            <a:ext cx="898110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429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10. User</a:t>
            </a:r>
            <a:r>
              <a:rPr lang="ko-KR" altLang="en-US" sz="2000" b="1" dirty="0">
                <a:latin typeface="+mj-ea"/>
                <a:ea typeface="+mj-ea"/>
              </a:rPr>
              <a:t>에 </a:t>
            </a:r>
            <a:r>
              <a:rPr lang="en-US" altLang="ko-KR" sz="2000" b="1" dirty="0" smtClean="0">
                <a:latin typeface="+mj-ea"/>
                <a:ea typeface="+mj-ea"/>
              </a:rPr>
              <a:t>admin Role </a:t>
            </a:r>
            <a:r>
              <a:rPr lang="ko-KR" altLang="en-US" sz="2000" b="1" dirty="0" smtClean="0">
                <a:latin typeface="+mj-ea"/>
                <a:ea typeface="+mj-ea"/>
              </a:rPr>
              <a:t>추가 부여 </a:t>
            </a:r>
            <a:r>
              <a:rPr lang="ko-KR" altLang="en-US" sz="2000" b="1" dirty="0">
                <a:latin typeface="+mj-ea"/>
                <a:ea typeface="+mj-ea"/>
              </a:rPr>
              <a:t>및 </a:t>
            </a:r>
            <a:r>
              <a:rPr lang="ko-KR" altLang="en-US" sz="2000" b="1" dirty="0" smtClean="0">
                <a:latin typeface="+mj-ea"/>
                <a:ea typeface="+mj-ea"/>
              </a:rPr>
              <a:t>확인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>
              <a:defRPr sz="2000"/>
            </a:lvl1pPr>
          </a:lstStyle>
          <a:p>
            <a:r>
              <a:rPr lang="en-US" altLang="ko-KR" dirty="0"/>
              <a:t>$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keystone user-role-add </a:t>
            </a:r>
            <a:r>
              <a:rPr lang="en-US" altLang="ko-KR" dirty="0" smtClean="0">
                <a:latin typeface="+mj-ea"/>
                <a:ea typeface="+mj-ea"/>
              </a:rPr>
              <a:t>--user=</a:t>
            </a:r>
            <a:r>
              <a:rPr lang="en-US" altLang="ko-KR" dirty="0" err="1" smtClean="0">
                <a:latin typeface="+mj-ea"/>
                <a:ea typeface="+mj-ea"/>
              </a:rPr>
              <a:t>ntc</a:t>
            </a:r>
            <a:r>
              <a:rPr lang="en-US" altLang="ko-KR" dirty="0" smtClean="0">
                <a:latin typeface="+mj-ea"/>
                <a:ea typeface="+mj-ea"/>
              </a:rPr>
              <a:t> --role=admin --tenant=</a:t>
            </a:r>
            <a:r>
              <a:rPr lang="en-US" altLang="ko-KR" dirty="0" err="1" smtClean="0">
                <a:latin typeface="+mj-ea"/>
                <a:ea typeface="+mj-ea"/>
              </a:rPr>
              <a:t>Boramae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$ keystone </a:t>
            </a:r>
            <a:r>
              <a:rPr lang="en-US" altLang="ko-KR" dirty="0" smtClean="0">
                <a:latin typeface="+mj-ea"/>
                <a:ea typeface="+mj-ea"/>
              </a:rPr>
              <a:t>user-role-list </a:t>
            </a:r>
            <a:r>
              <a:rPr lang="en-US" altLang="ko-KR" dirty="0">
                <a:latin typeface="+mj-ea"/>
                <a:ea typeface="+mj-ea"/>
              </a:rPr>
              <a:t>--user=</a:t>
            </a:r>
            <a:r>
              <a:rPr lang="en-US" altLang="ko-KR" dirty="0" err="1">
                <a:latin typeface="+mj-ea"/>
                <a:ea typeface="+mj-ea"/>
              </a:rPr>
              <a:t>ntc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smtClean="0">
                <a:latin typeface="+mj-ea"/>
                <a:ea typeface="+mj-ea"/>
              </a:rPr>
              <a:t>--tenant=</a:t>
            </a:r>
            <a:r>
              <a:rPr lang="en-US" altLang="ko-KR" dirty="0" err="1" smtClean="0">
                <a:latin typeface="+mj-ea"/>
                <a:ea typeface="+mj-ea"/>
              </a:rPr>
              <a:t>Boramae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26024" r="17778" b="15689"/>
          <a:stretch/>
        </p:blipFill>
        <p:spPr bwMode="auto">
          <a:xfrm>
            <a:off x="828005" y="2019299"/>
            <a:ext cx="8918743" cy="473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88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11. </a:t>
            </a:r>
            <a:r>
              <a:rPr lang="ko-KR" altLang="en-US" sz="2000" b="1" dirty="0" err="1" smtClean="0">
                <a:latin typeface="+mj-ea"/>
                <a:ea typeface="+mj-ea"/>
              </a:rPr>
              <a:t>테넌트의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err="1" smtClean="0">
                <a:latin typeface="+mj-ea"/>
                <a:ea typeface="+mj-ea"/>
              </a:rPr>
              <a:t>컴퓨트</a:t>
            </a:r>
            <a:r>
              <a:rPr lang="ko-KR" altLang="en-US" sz="2000" b="1" dirty="0" smtClean="0">
                <a:latin typeface="+mj-ea"/>
                <a:ea typeface="+mj-ea"/>
              </a:rPr>
              <a:t> 할당량 확인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>
              <a:defRPr sz="2000"/>
            </a:lvl1pPr>
          </a:lstStyle>
          <a:p>
            <a:r>
              <a:rPr lang="en-US" altLang="ko-KR" dirty="0"/>
              <a:t>$</a:t>
            </a:r>
            <a:r>
              <a:rPr lang="en-US" altLang="ko-KR" dirty="0" smtClean="0">
                <a:latin typeface="+mj-ea"/>
                <a:ea typeface="+mj-ea"/>
              </a:rPr>
              <a:t> nova quota-show --tenant=</a:t>
            </a:r>
            <a:r>
              <a:rPr lang="en-US" altLang="ko-KR" dirty="0" err="1" smtClean="0">
                <a:latin typeface="+mj-ea"/>
                <a:ea typeface="+mj-ea"/>
              </a:rPr>
              <a:t>tenantid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$ nova quota-update –cores 10 </a:t>
            </a:r>
            <a:r>
              <a:rPr lang="en-US" altLang="ko-KR" dirty="0" err="1" smtClean="0">
                <a:latin typeface="+mj-ea"/>
                <a:ea typeface="+mj-ea"/>
              </a:rPr>
              <a:t>tenantid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" t="40528" r="58080" b="20108"/>
          <a:stretch/>
        </p:blipFill>
        <p:spPr bwMode="auto">
          <a:xfrm>
            <a:off x="809585" y="2104799"/>
            <a:ext cx="8821816" cy="484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290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12. </a:t>
            </a:r>
            <a:r>
              <a:rPr lang="ko-KR" altLang="en-US" sz="2000" b="1" dirty="0" err="1" smtClean="0">
                <a:latin typeface="+mj-ea"/>
                <a:ea typeface="+mj-ea"/>
              </a:rPr>
              <a:t>테넌트의</a:t>
            </a:r>
            <a:r>
              <a:rPr lang="ko-KR" altLang="en-US" sz="2000" b="1" dirty="0" smtClean="0">
                <a:latin typeface="+mj-ea"/>
                <a:ea typeface="+mj-ea"/>
              </a:rPr>
              <a:t> 사용자의 </a:t>
            </a:r>
            <a:r>
              <a:rPr lang="ko-KR" altLang="en-US" sz="2000" b="1" dirty="0" err="1" smtClean="0">
                <a:latin typeface="+mj-ea"/>
                <a:ea typeface="+mj-ea"/>
              </a:rPr>
              <a:t>컴퓨트</a:t>
            </a:r>
            <a:r>
              <a:rPr lang="ko-KR" altLang="en-US" sz="2000" b="1" dirty="0" smtClean="0">
                <a:latin typeface="+mj-ea"/>
                <a:ea typeface="+mj-ea"/>
              </a:rPr>
              <a:t> 할당량 확인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>
              <a:defRPr sz="2000"/>
            </a:lvl1pPr>
          </a:lstStyle>
          <a:p>
            <a:r>
              <a:rPr lang="en-US" altLang="ko-KR" dirty="0"/>
              <a:t>$</a:t>
            </a:r>
            <a:r>
              <a:rPr lang="en-US" altLang="ko-KR" dirty="0" smtClean="0">
                <a:latin typeface="+mj-ea"/>
                <a:ea typeface="+mj-ea"/>
              </a:rPr>
              <a:t> nova quota-show --user=</a:t>
            </a:r>
            <a:r>
              <a:rPr lang="en-US" altLang="ko-KR" dirty="0" err="1" smtClean="0">
                <a:latin typeface="+mj-ea"/>
                <a:ea typeface="+mj-ea"/>
              </a:rPr>
              <a:t>userid</a:t>
            </a:r>
            <a:r>
              <a:rPr lang="en-US" altLang="ko-KR" dirty="0" smtClean="0">
                <a:latin typeface="+mj-ea"/>
                <a:ea typeface="+mj-ea"/>
              </a:rPr>
              <a:t> --tenant=</a:t>
            </a:r>
            <a:r>
              <a:rPr lang="en-US" altLang="ko-KR" dirty="0" err="1" smtClean="0">
                <a:latin typeface="+mj-ea"/>
                <a:ea typeface="+mj-ea"/>
              </a:rPr>
              <a:t>tenantid</a:t>
            </a:r>
            <a:endParaRPr lang="en-US" altLang="ko-KR" dirty="0" smtClean="0"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$ nova quota-update --user </a:t>
            </a:r>
            <a:r>
              <a:rPr lang="en-US" altLang="ko-KR" dirty="0" err="1" smtClean="0">
                <a:latin typeface="+mj-ea"/>
                <a:ea typeface="+mj-ea"/>
              </a:rPr>
              <a:t>userid</a:t>
            </a:r>
            <a:r>
              <a:rPr lang="en-US" altLang="ko-KR" dirty="0" smtClean="0">
                <a:latin typeface="+mj-ea"/>
                <a:ea typeface="+mj-ea"/>
              </a:rPr>
              <a:t> –instances 5 </a:t>
            </a:r>
            <a:r>
              <a:rPr lang="en-US" altLang="ko-KR" dirty="0" err="1" smtClean="0">
                <a:latin typeface="+mj-ea"/>
                <a:ea typeface="+mj-ea"/>
              </a:rPr>
              <a:t>tenantid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40432" r="58215" b="20226"/>
          <a:stretch/>
        </p:blipFill>
        <p:spPr bwMode="auto">
          <a:xfrm>
            <a:off x="814008" y="2142257"/>
            <a:ext cx="8942990" cy="492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180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13. </a:t>
            </a:r>
            <a:r>
              <a:rPr lang="ko-KR" altLang="en-US" sz="2000" b="1" dirty="0" err="1" smtClean="0">
                <a:latin typeface="+mj-ea"/>
                <a:ea typeface="+mj-ea"/>
              </a:rPr>
              <a:t>테넌트의</a:t>
            </a:r>
            <a:r>
              <a:rPr lang="ko-KR" altLang="en-US" sz="2000" b="1" dirty="0" smtClean="0">
                <a:latin typeface="+mj-ea"/>
                <a:ea typeface="+mj-ea"/>
              </a:rPr>
              <a:t> 볼륨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할당량 확인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>
              <a:defRPr sz="2000"/>
            </a:lvl1pPr>
          </a:lstStyle>
          <a:p>
            <a:r>
              <a:rPr lang="en-US" altLang="ko-KR" dirty="0"/>
              <a:t>$</a:t>
            </a:r>
            <a:r>
              <a:rPr lang="en-US" altLang="ko-KR" dirty="0" smtClean="0">
                <a:latin typeface="+mj-ea"/>
                <a:ea typeface="+mj-ea"/>
              </a:rPr>
              <a:t> cinder quota-show </a:t>
            </a:r>
            <a:r>
              <a:rPr lang="en-US" altLang="ko-KR" dirty="0" err="1" smtClean="0">
                <a:latin typeface="+mj-ea"/>
                <a:ea typeface="+mj-ea"/>
              </a:rPr>
              <a:t>tenantid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t="47505" r="58784" b="17547"/>
          <a:stretch/>
        </p:blipFill>
        <p:spPr bwMode="auto">
          <a:xfrm>
            <a:off x="828006" y="1854226"/>
            <a:ext cx="8990967" cy="455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951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14. </a:t>
            </a:r>
            <a:r>
              <a:rPr lang="ko-KR" altLang="en-US" sz="2000" b="1" dirty="0" err="1" smtClean="0">
                <a:latin typeface="+mj-ea"/>
                <a:ea typeface="+mj-ea"/>
              </a:rPr>
              <a:t>테넌트의</a:t>
            </a:r>
            <a:r>
              <a:rPr lang="ko-KR" altLang="en-US" sz="2000" b="1" dirty="0" smtClean="0">
                <a:latin typeface="+mj-ea"/>
                <a:ea typeface="+mj-ea"/>
              </a:rPr>
              <a:t> 네트워크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할당량 확인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>
              <a:defRPr sz="2000"/>
            </a:lvl1pPr>
          </a:lstStyle>
          <a:p>
            <a:r>
              <a:rPr lang="en-US" altLang="ko-KR" dirty="0"/>
              <a:t>$</a:t>
            </a:r>
            <a:r>
              <a:rPr lang="en-US" altLang="ko-KR" dirty="0" smtClean="0">
                <a:latin typeface="+mj-ea"/>
                <a:ea typeface="+mj-ea"/>
              </a:rPr>
              <a:t> neutron quota-show </a:t>
            </a:r>
            <a:r>
              <a:rPr lang="en-US" altLang="ko-KR" dirty="0" err="1" smtClean="0">
                <a:latin typeface="+mj-ea"/>
                <a:ea typeface="+mj-ea"/>
              </a:rPr>
              <a:t>tenantid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" t="56509" r="58519" b="18653"/>
          <a:stretch/>
        </p:blipFill>
        <p:spPr bwMode="auto">
          <a:xfrm>
            <a:off x="824060" y="1782217"/>
            <a:ext cx="893293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00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 smtClean="0">
                <a:latin typeface="+mj-ea"/>
              </a:rPr>
              <a:t>Keystone </a:t>
            </a:r>
            <a:r>
              <a:rPr lang="ko-KR" altLang="en-US" sz="2400" dirty="0" smtClean="0">
                <a:latin typeface="+mj-ea"/>
              </a:rPr>
              <a:t>접근보안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15. </a:t>
            </a:r>
            <a:r>
              <a:rPr lang="ko-KR" altLang="en-US" sz="2000" b="1" dirty="0" err="1" smtClean="0">
                <a:latin typeface="+mj-ea"/>
                <a:ea typeface="+mj-ea"/>
              </a:rPr>
              <a:t>테넌트의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err="1" smtClean="0">
                <a:latin typeface="+mj-ea"/>
                <a:ea typeface="+mj-ea"/>
              </a:rPr>
              <a:t>시큐리티</a:t>
            </a:r>
            <a:r>
              <a:rPr lang="ko-KR" altLang="en-US" sz="2000" b="1" dirty="0" smtClean="0">
                <a:latin typeface="+mj-ea"/>
                <a:ea typeface="+mj-ea"/>
              </a:rPr>
              <a:t> 그룹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>
              <a:defRPr sz="2000"/>
            </a:lvl1pPr>
          </a:lstStyle>
          <a:p>
            <a:r>
              <a:rPr lang="en-US" altLang="ko-KR" dirty="0"/>
              <a:t>$</a:t>
            </a:r>
            <a:r>
              <a:rPr lang="en-US" altLang="ko-KR" dirty="0" smtClean="0">
                <a:latin typeface="+mj-ea"/>
                <a:ea typeface="+mj-ea"/>
              </a:rPr>
              <a:t> nova </a:t>
            </a:r>
            <a:r>
              <a:rPr lang="en-US" altLang="ko-KR" dirty="0" err="1" smtClean="0">
                <a:latin typeface="+mj-ea"/>
                <a:ea typeface="+mj-ea"/>
              </a:rPr>
              <a:t>secgroup</a:t>
            </a:r>
            <a:r>
              <a:rPr lang="en-US" altLang="ko-KR" dirty="0" smtClean="0">
                <a:latin typeface="+mj-ea"/>
                <a:ea typeface="+mj-ea"/>
              </a:rPr>
              <a:t>-list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$ nova </a:t>
            </a:r>
            <a:r>
              <a:rPr lang="en-US" altLang="ko-KR" dirty="0" err="1" smtClean="0">
                <a:latin typeface="+mj-ea"/>
                <a:ea typeface="+mj-ea"/>
              </a:rPr>
              <a:t>secgropu</a:t>
            </a:r>
            <a:r>
              <a:rPr lang="en-US" altLang="ko-KR" dirty="0" smtClean="0">
                <a:latin typeface="+mj-ea"/>
                <a:ea typeface="+mj-ea"/>
              </a:rPr>
              <a:t>-list-rules tenant</a:t>
            </a:r>
            <a:r>
              <a:rPr lang="ko-KR" altLang="en-US" dirty="0" smtClean="0">
                <a:latin typeface="+mj-ea"/>
                <a:ea typeface="+mj-ea"/>
              </a:rPr>
              <a:t>이름</a:t>
            </a:r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4666" r="37484" b="45473"/>
          <a:stretch/>
        </p:blipFill>
        <p:spPr bwMode="auto">
          <a:xfrm>
            <a:off x="5266168" y="1995426"/>
            <a:ext cx="4672083" cy="201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" t="9502" r="37888" b="45544"/>
          <a:stretch/>
        </p:blipFill>
        <p:spPr bwMode="auto">
          <a:xfrm>
            <a:off x="3780334" y="4139648"/>
            <a:ext cx="6234899" cy="196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2" t="36477" r="46938" b="38563"/>
          <a:stretch/>
        </p:blipFill>
        <p:spPr bwMode="auto">
          <a:xfrm>
            <a:off x="755156" y="2070249"/>
            <a:ext cx="4537345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 bwMode="auto">
          <a:xfrm>
            <a:off x="3122293" y="2082370"/>
            <a:ext cx="1800200" cy="3623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276278" y="4139648"/>
            <a:ext cx="1800200" cy="3623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14" name="TextBox 14"/>
          <p:cNvSpPr txBox="1"/>
          <p:nvPr/>
        </p:nvSpPr>
        <p:spPr bwMode="auto">
          <a:xfrm>
            <a:off x="742421" y="6114671"/>
            <a:ext cx="935888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※ 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외부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-&gt; instance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로 통신을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j-ea"/>
                <a:ea typeface="+mj-ea"/>
              </a:rPr>
              <a:t>하기위해서는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 반드시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j-ea"/>
                <a:ea typeface="+mj-ea"/>
              </a:rPr>
              <a:t>시큐리티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 그룹규칙을 설정해야 함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※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j-ea"/>
                <a:ea typeface="+mj-ea"/>
              </a:rPr>
              <a:t>시큐리티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 그룹을 사용하면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j-ea"/>
                <a:ea typeface="+mj-ea"/>
              </a:rPr>
              <a:t>iptables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가 활성화 되고 그룹규칙을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j-ea"/>
                <a:ea typeface="+mj-ea"/>
              </a:rPr>
              <a:t>ssh,icmp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등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 추가하면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해당 규칙이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j-ea"/>
                <a:ea typeface="+mj-ea"/>
              </a:rPr>
              <a:t>iptables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 –L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로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j-ea"/>
                <a:ea typeface="+mj-ea"/>
              </a:rPr>
              <a:t>보았을때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 반영됨 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endParaRPr lang="en-US" altLang="ko-KR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7167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1" y="918121"/>
            <a:ext cx="8998843" cy="61142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4559722" y="5670649"/>
            <a:ext cx="1800200" cy="1512168"/>
          </a:xfrm>
          <a:prstGeom prst="rect">
            <a:avLst/>
          </a:prstGeom>
          <a:noFill/>
          <a:ln w="730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830163" y="6023138"/>
            <a:ext cx="2590131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dirty="0" smtClean="0">
                <a:latin typeface="+mj-ea"/>
                <a:ea typeface="+mj-ea"/>
              </a:rPr>
              <a:t>인증</a:t>
            </a:r>
            <a:r>
              <a:rPr lang="en-US" altLang="ko-KR" sz="2000" dirty="0" smtClean="0">
                <a:latin typeface="+mj-ea"/>
                <a:ea typeface="+mj-ea"/>
              </a:rPr>
              <a:t>(Authentication) </a:t>
            </a:r>
          </a:p>
          <a:p>
            <a:pPr algn="l"/>
            <a:r>
              <a:rPr lang="en-US" altLang="ko-KR" sz="2000" dirty="0" smtClean="0">
                <a:latin typeface="+mj-ea"/>
                <a:ea typeface="+mj-ea"/>
              </a:rPr>
              <a:t>             + </a:t>
            </a:r>
          </a:p>
          <a:p>
            <a:pPr algn="l"/>
            <a:r>
              <a:rPr lang="ko-KR" altLang="en-US" sz="2000" dirty="0" smtClean="0">
                <a:latin typeface="+mj-ea"/>
                <a:ea typeface="+mj-ea"/>
              </a:rPr>
              <a:t>인가</a:t>
            </a:r>
            <a:r>
              <a:rPr lang="en-US" altLang="ko-KR" sz="2000" dirty="0" smtClean="0">
                <a:latin typeface="+mj-ea"/>
                <a:ea typeface="+mj-ea"/>
              </a:rPr>
              <a:t>(Authorization)</a:t>
            </a:r>
            <a:endParaRPr lang="ko-KR" altLang="en-US" sz="2000" dirty="0">
              <a:latin typeface="+mj-ea"/>
              <a:ea typeface="+mj-ea"/>
            </a:endParaRPr>
          </a:p>
        </p:txBody>
      </p:sp>
      <p:cxnSp>
        <p:nvCxnSpPr>
          <p:cNvPr id="6" name="직선 화살표 연결선 5"/>
          <p:cNvCxnSpPr/>
          <p:nvPr/>
        </p:nvCxnSpPr>
        <p:spPr bwMode="auto">
          <a:xfrm flipH="1">
            <a:off x="3420294" y="6530969"/>
            <a:ext cx="1139428" cy="0"/>
          </a:xfrm>
          <a:prstGeom prst="straightConnector1">
            <a:avLst/>
          </a:prstGeom>
          <a:solidFill>
            <a:schemeClr val="bg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74322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 smtClean="0">
                <a:latin typeface="+mj-ea"/>
              </a:rPr>
              <a:t>Keystone </a:t>
            </a:r>
            <a:r>
              <a:rPr lang="ko-KR" altLang="en-US" sz="2400" dirty="0" smtClean="0">
                <a:latin typeface="+mj-ea"/>
              </a:rPr>
              <a:t>접근보안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16. </a:t>
            </a:r>
            <a:r>
              <a:rPr lang="ko-KR" altLang="en-US" sz="2000" b="1" dirty="0" err="1" smtClean="0">
                <a:latin typeface="+mj-ea"/>
                <a:ea typeface="+mj-ea"/>
              </a:rPr>
              <a:t>테넌트의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err="1" smtClean="0">
                <a:latin typeface="+mj-ea"/>
                <a:ea typeface="+mj-ea"/>
              </a:rPr>
              <a:t>키페어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latin typeface="+mj-ea"/>
                <a:ea typeface="+mj-ea"/>
              </a:rPr>
              <a:t>사설키</a:t>
            </a:r>
            <a:r>
              <a:rPr lang="en-US" altLang="ko-KR" sz="2000" b="1" dirty="0" smtClean="0">
                <a:latin typeface="+mj-ea"/>
                <a:ea typeface="+mj-ea"/>
              </a:rPr>
              <a:t>(client)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  <a:sym typeface="Wingdings" panose="05000000000000000000" pitchFamily="2" charset="2"/>
              </a:rPr>
              <a:t>&lt;-&gt; </a:t>
            </a:r>
            <a:r>
              <a:rPr lang="ko-KR" altLang="en-US" sz="2000" b="1" dirty="0" smtClean="0">
                <a:latin typeface="+mj-ea"/>
                <a:ea typeface="+mj-ea"/>
                <a:sym typeface="Wingdings" panose="05000000000000000000" pitchFamily="2" charset="2"/>
              </a:rPr>
              <a:t>공개키</a:t>
            </a:r>
            <a:r>
              <a:rPr lang="en-US" altLang="ko-KR" sz="2000" b="1" dirty="0" smtClean="0">
                <a:latin typeface="+mj-ea"/>
                <a:ea typeface="+mj-ea"/>
                <a:sym typeface="Wingdings" panose="05000000000000000000" pitchFamily="2" charset="2"/>
              </a:rPr>
              <a:t>(instance)</a:t>
            </a:r>
            <a:r>
              <a:rPr lang="ko-KR" altLang="en-US" sz="2000" b="1" dirty="0" smtClean="0">
                <a:latin typeface="+mj-ea"/>
                <a:ea typeface="+mj-ea"/>
                <a:sym typeface="Wingdings" panose="05000000000000000000" pitchFamily="2" charset="2"/>
              </a:rPr>
              <a:t> 쌍</a:t>
            </a:r>
            <a:r>
              <a:rPr lang="en-US" altLang="ko-KR" sz="2000" b="1" dirty="0" smtClean="0">
                <a:latin typeface="+mj-ea"/>
                <a:ea typeface="+mj-ea"/>
                <a:sym typeface="Wingdings" panose="05000000000000000000" pitchFamily="2" charset="2"/>
              </a:rPr>
              <a:t>)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1)</a:t>
            </a: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2) </a:t>
            </a:r>
            <a:r>
              <a:rPr lang="ko-KR" altLang="en-US" sz="2000" b="1" dirty="0" smtClean="0">
                <a:latin typeface="+mj-ea"/>
                <a:ea typeface="+mj-ea"/>
              </a:rPr>
              <a:t>생성된 </a:t>
            </a:r>
            <a:r>
              <a:rPr lang="ko-KR" altLang="en-US" sz="2000" b="1" dirty="0" err="1" smtClean="0">
                <a:latin typeface="+mj-ea"/>
                <a:ea typeface="+mj-ea"/>
              </a:rPr>
              <a:t>키페어를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</a:rPr>
              <a:t>localhost</a:t>
            </a:r>
            <a:r>
              <a:rPr lang="ko-KR" altLang="en-US" sz="2000" b="1" dirty="0" smtClean="0">
                <a:latin typeface="+mj-ea"/>
                <a:ea typeface="+mj-ea"/>
              </a:rPr>
              <a:t>에 저장</a:t>
            </a:r>
            <a:r>
              <a:rPr lang="en-US" altLang="ko-KR" sz="2000" b="1" dirty="0" smtClean="0">
                <a:latin typeface="+mj-ea"/>
                <a:ea typeface="+mj-ea"/>
              </a:rPr>
              <a:t>(nova </a:t>
            </a:r>
            <a:r>
              <a:rPr lang="en-US" altLang="ko-KR" sz="2000" b="1" dirty="0" err="1" smtClean="0">
                <a:latin typeface="+mj-ea"/>
                <a:ea typeface="+mj-ea"/>
              </a:rPr>
              <a:t>keypair</a:t>
            </a:r>
            <a:r>
              <a:rPr lang="en-US" altLang="ko-KR" sz="2000" b="1" dirty="0" smtClean="0">
                <a:latin typeface="+mj-ea"/>
                <a:ea typeface="+mj-ea"/>
              </a:rPr>
              <a:t>-list </a:t>
            </a:r>
            <a:r>
              <a:rPr lang="ko-KR" altLang="en-US" sz="2000" b="1" dirty="0" smtClean="0">
                <a:latin typeface="+mj-ea"/>
                <a:ea typeface="+mj-ea"/>
              </a:rPr>
              <a:t>확인</a:t>
            </a:r>
            <a:r>
              <a:rPr lang="en-US" altLang="ko-KR" sz="2000" b="1" dirty="0" smtClean="0">
                <a:latin typeface="+mj-ea"/>
                <a:ea typeface="+mj-ea"/>
              </a:rPr>
              <a:t>)</a:t>
            </a: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3) </a:t>
            </a:r>
            <a:r>
              <a:rPr lang="ko-KR" altLang="en-US" sz="2000" b="1" dirty="0" err="1" smtClean="0">
                <a:latin typeface="+mj-ea"/>
                <a:ea typeface="+mj-ea"/>
              </a:rPr>
              <a:t>키페어를</a:t>
            </a:r>
            <a:r>
              <a:rPr lang="ko-KR" altLang="en-US" sz="2000" b="1" dirty="0" smtClean="0">
                <a:latin typeface="+mj-ea"/>
                <a:ea typeface="+mj-ea"/>
              </a:rPr>
              <a:t> 삽입하여 </a:t>
            </a:r>
            <a:r>
              <a:rPr lang="en-US" altLang="ko-KR" sz="2000" b="1" dirty="0" smtClean="0">
                <a:latin typeface="+mj-ea"/>
              </a:rPr>
              <a:t>Instance </a:t>
            </a:r>
            <a:r>
              <a:rPr lang="ko-KR" altLang="en-US" sz="2000" b="1" dirty="0" smtClean="0">
                <a:latin typeface="+mj-ea"/>
              </a:rPr>
              <a:t>생성</a:t>
            </a:r>
            <a:endParaRPr lang="en-US" altLang="ko-KR" sz="2000" b="1" dirty="0" smtClean="0">
              <a:latin typeface="+mj-ea"/>
            </a:endParaRPr>
          </a:p>
          <a:p>
            <a:pPr algn="l"/>
            <a:r>
              <a:rPr lang="en-US" altLang="ko-KR" sz="2000" b="1" dirty="0" smtClean="0">
                <a:latin typeface="+mj-ea"/>
              </a:rPr>
              <a:t>(nova boot --flavor m1.tiny --image </a:t>
            </a:r>
            <a:r>
              <a:rPr lang="en-US" altLang="ko-KR" sz="2000" b="1" dirty="0" err="1" smtClean="0">
                <a:latin typeface="+mj-ea"/>
              </a:rPr>
              <a:t>cirros</a:t>
            </a:r>
            <a:r>
              <a:rPr lang="en-US" altLang="ko-KR" sz="2000" b="1" dirty="0" smtClean="0">
                <a:latin typeface="+mj-ea"/>
              </a:rPr>
              <a:t> --key-name=test </a:t>
            </a:r>
          </a:p>
          <a:p>
            <a:pPr algn="l"/>
            <a:r>
              <a:rPr lang="en-US" altLang="ko-KR" sz="2000" b="1" dirty="0">
                <a:latin typeface="+mj-ea"/>
              </a:rPr>
              <a:t> </a:t>
            </a:r>
            <a:r>
              <a:rPr lang="en-US" altLang="ko-KR" sz="2000" b="1" dirty="0" smtClean="0">
                <a:latin typeface="+mj-ea"/>
              </a:rPr>
              <a:t> --</a:t>
            </a:r>
            <a:r>
              <a:rPr lang="en-US" altLang="ko-KR" sz="2000" b="1" dirty="0" err="1" smtClean="0">
                <a:latin typeface="+mj-ea"/>
              </a:rPr>
              <a:t>nic</a:t>
            </a:r>
            <a:r>
              <a:rPr lang="en-US" altLang="ko-KR" sz="2000" b="1" dirty="0" smtClean="0">
                <a:latin typeface="+mj-ea"/>
              </a:rPr>
              <a:t> net-id=</a:t>
            </a:r>
            <a:r>
              <a:rPr lang="en-US" altLang="ko-KR" sz="2000" b="1" dirty="0" err="1" smtClean="0">
                <a:latin typeface="+mj-ea"/>
              </a:rPr>
              <a:t>netid</a:t>
            </a:r>
            <a:r>
              <a:rPr lang="en-US" altLang="ko-KR" sz="2000" b="1" dirty="0" smtClean="0">
                <a:latin typeface="+mj-ea"/>
              </a:rPr>
              <a:t> </a:t>
            </a:r>
            <a:r>
              <a:rPr lang="en-US" altLang="ko-KR" sz="2000" b="1" dirty="0" err="1" smtClean="0">
                <a:latin typeface="+mj-ea"/>
              </a:rPr>
              <a:t>instancename</a:t>
            </a:r>
            <a:r>
              <a:rPr lang="en-US" altLang="ko-KR" sz="2000" b="1" dirty="0" smtClean="0">
                <a:latin typeface="+mj-ea"/>
              </a:rPr>
              <a:t>) </a:t>
            </a:r>
          </a:p>
          <a:p>
            <a:pPr algn="l"/>
            <a:endParaRPr lang="en-US" altLang="ko-KR" sz="2000" b="1" dirty="0">
              <a:latin typeface="+mj-ea"/>
            </a:endParaRPr>
          </a:p>
          <a:p>
            <a:pPr algn="l"/>
            <a:endParaRPr lang="en-US" altLang="ko-KR" sz="2000" b="1" dirty="0" smtClean="0">
              <a:latin typeface="+mj-ea"/>
            </a:endParaRPr>
          </a:p>
          <a:p>
            <a:pPr algn="l"/>
            <a:endParaRPr lang="en-US" altLang="ko-KR" sz="2000" b="1" dirty="0">
              <a:latin typeface="+mj-ea"/>
            </a:endParaRPr>
          </a:p>
          <a:p>
            <a:pPr algn="l"/>
            <a:endParaRPr lang="en-US" altLang="ko-KR" sz="2000" b="1" dirty="0" smtClean="0">
              <a:latin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" t="7323" r="37240" b="59627"/>
          <a:stretch/>
        </p:blipFill>
        <p:spPr bwMode="auto">
          <a:xfrm>
            <a:off x="1116038" y="1422177"/>
            <a:ext cx="792088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2" t="18667" r="30493" b="45347"/>
          <a:stretch/>
        </p:blipFill>
        <p:spPr bwMode="auto">
          <a:xfrm>
            <a:off x="1116038" y="4878561"/>
            <a:ext cx="7776864" cy="205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 bwMode="auto">
          <a:xfrm>
            <a:off x="1122821" y="5508715"/>
            <a:ext cx="2520280" cy="95402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1439157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 smtClean="0">
                <a:latin typeface="+mj-ea"/>
              </a:rPr>
              <a:t>Keystone </a:t>
            </a:r>
            <a:r>
              <a:rPr lang="ko-KR" altLang="en-US" sz="2400" dirty="0" smtClean="0">
                <a:latin typeface="+mj-ea"/>
              </a:rPr>
              <a:t>접근보안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17. </a:t>
            </a:r>
            <a:r>
              <a:rPr lang="ko-KR" altLang="en-US" sz="2000" b="1" dirty="0" err="1" smtClean="0">
                <a:latin typeface="+mj-ea"/>
                <a:ea typeface="+mj-ea"/>
              </a:rPr>
              <a:t>테넌트의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err="1" smtClean="0">
                <a:latin typeface="+mj-ea"/>
                <a:ea typeface="+mj-ea"/>
              </a:rPr>
              <a:t>키페어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</a:rPr>
              <a:t>(</a:t>
            </a:r>
            <a:r>
              <a:rPr lang="ko-KR" altLang="en-US" sz="2000" b="1" dirty="0" smtClean="0">
                <a:latin typeface="+mj-ea"/>
                <a:ea typeface="+mj-ea"/>
              </a:rPr>
              <a:t>사설키</a:t>
            </a:r>
            <a:r>
              <a:rPr lang="en-US" altLang="ko-KR" sz="2000" b="1" dirty="0" smtClean="0">
                <a:latin typeface="+mj-ea"/>
                <a:ea typeface="+mj-ea"/>
              </a:rPr>
              <a:t>(client)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  <a:sym typeface="Wingdings" panose="05000000000000000000" pitchFamily="2" charset="2"/>
              </a:rPr>
              <a:t>&lt;-&gt; </a:t>
            </a:r>
            <a:r>
              <a:rPr lang="ko-KR" altLang="en-US" sz="2000" b="1" dirty="0" smtClean="0">
                <a:latin typeface="+mj-ea"/>
                <a:ea typeface="+mj-ea"/>
                <a:sym typeface="Wingdings" panose="05000000000000000000" pitchFamily="2" charset="2"/>
              </a:rPr>
              <a:t>공개키</a:t>
            </a:r>
            <a:r>
              <a:rPr lang="en-US" altLang="ko-KR" sz="2000" b="1" dirty="0" smtClean="0">
                <a:latin typeface="+mj-ea"/>
                <a:ea typeface="+mj-ea"/>
                <a:sym typeface="Wingdings" panose="05000000000000000000" pitchFamily="2" charset="2"/>
              </a:rPr>
              <a:t>(instance)</a:t>
            </a:r>
            <a:r>
              <a:rPr lang="ko-KR" altLang="en-US" sz="2000" b="1" dirty="0" smtClean="0">
                <a:latin typeface="+mj-ea"/>
                <a:ea typeface="+mj-ea"/>
                <a:sym typeface="Wingdings" panose="05000000000000000000" pitchFamily="2" charset="2"/>
              </a:rPr>
              <a:t> 쌍</a:t>
            </a:r>
            <a:r>
              <a:rPr lang="en-US" altLang="ko-KR" sz="2000" b="1" dirty="0" smtClean="0">
                <a:latin typeface="+mj-ea"/>
                <a:ea typeface="+mj-ea"/>
                <a:sym typeface="Wingdings" panose="05000000000000000000" pitchFamily="2" charset="2"/>
              </a:rPr>
              <a:t>)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4) </a:t>
            </a:r>
            <a:r>
              <a:rPr lang="en-US" altLang="ko-KR" sz="2000" b="1" dirty="0" err="1" smtClean="0">
                <a:latin typeface="+mj-ea"/>
                <a:ea typeface="+mj-ea"/>
              </a:rPr>
              <a:t>ssh</a:t>
            </a:r>
            <a:r>
              <a:rPr lang="en-US" altLang="ko-KR" sz="2000" b="1" dirty="0" smtClean="0">
                <a:latin typeface="+mj-ea"/>
                <a:ea typeface="+mj-ea"/>
              </a:rPr>
              <a:t> –</a:t>
            </a:r>
            <a:r>
              <a:rPr lang="en-US" altLang="ko-KR" sz="2000" b="1" dirty="0" err="1" smtClean="0">
                <a:latin typeface="+mj-ea"/>
                <a:ea typeface="+mj-ea"/>
              </a:rPr>
              <a:t>i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사설키 </a:t>
            </a:r>
            <a:r>
              <a:rPr lang="en-US" altLang="ko-KR" sz="2000" b="1" dirty="0" err="1" smtClean="0">
                <a:latin typeface="+mj-ea"/>
                <a:ea typeface="+mj-ea"/>
              </a:rPr>
              <a:t>userid@ipaddress</a:t>
            </a:r>
            <a:r>
              <a:rPr lang="en-US" altLang="ko-KR" sz="2000" b="1" dirty="0" smtClean="0">
                <a:latin typeface="+mj-ea"/>
                <a:ea typeface="+mj-ea"/>
              </a:rPr>
              <a:t> (</a:t>
            </a:r>
            <a:r>
              <a:rPr lang="en-US" altLang="ko-KR" sz="2000" b="1" dirty="0" err="1" smtClean="0">
                <a:latin typeface="+mj-ea"/>
                <a:ea typeface="+mj-ea"/>
              </a:rPr>
              <a:t>ssh</a:t>
            </a:r>
            <a:r>
              <a:rPr lang="en-US" altLang="ko-KR" sz="2000" b="1" dirty="0" smtClean="0">
                <a:latin typeface="+mj-ea"/>
                <a:ea typeface="+mj-ea"/>
              </a:rPr>
              <a:t> –</a:t>
            </a:r>
            <a:r>
              <a:rPr lang="en-US" altLang="ko-KR" sz="2000" b="1" dirty="0" err="1" smtClean="0">
                <a:latin typeface="+mj-ea"/>
                <a:ea typeface="+mj-ea"/>
              </a:rPr>
              <a:t>i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err="1" smtClean="0">
                <a:latin typeface="+mj-ea"/>
                <a:ea typeface="+mj-ea"/>
              </a:rPr>
              <a:t>test.pem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  <a:hlinkClick r:id="rId3"/>
              </a:rPr>
              <a:t>cirros@20.20.20.70</a:t>
            </a:r>
            <a:r>
              <a:rPr lang="en-US" altLang="ko-KR" sz="2000" b="1" dirty="0" smtClean="0">
                <a:latin typeface="+mj-ea"/>
                <a:ea typeface="+mj-ea"/>
              </a:rPr>
              <a:t>)  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4" t="31709" r="46215" b="14648"/>
          <a:stretch/>
        </p:blipFill>
        <p:spPr bwMode="auto">
          <a:xfrm>
            <a:off x="683990" y="1854226"/>
            <a:ext cx="655272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4"/>
          <p:cNvSpPr txBox="1"/>
          <p:nvPr/>
        </p:nvSpPr>
        <p:spPr bwMode="auto">
          <a:xfrm>
            <a:off x="572075" y="5238601"/>
            <a:ext cx="935888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※ 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만약 같은 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IP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를 재사용하여 접속이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j-ea"/>
                <a:ea typeface="+mj-ea"/>
              </a:rPr>
              <a:t>안될시에는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sed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-</a:t>
            </a:r>
            <a:r>
              <a:rPr lang="en-US" altLang="ko-KR" sz="1600" dirty="0" err="1">
                <a:solidFill>
                  <a:srgbClr val="FF0000"/>
                </a:solidFill>
              </a:rPr>
              <a:t>i</a:t>
            </a:r>
            <a:r>
              <a:rPr lang="en-US" altLang="ko-KR" sz="1600" dirty="0">
                <a:solidFill>
                  <a:srgbClr val="FF0000"/>
                </a:solidFill>
              </a:rPr>
              <a:t> "17 d" .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ssh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known_hosts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</a:rPr>
              <a:t>후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ssh</a:t>
            </a:r>
            <a:r>
              <a:rPr lang="en-US" altLang="ko-KR" sz="16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재접속</a:t>
            </a:r>
            <a:r>
              <a:rPr lang="ko-KR" altLang="en-US" sz="1600" dirty="0" smtClean="0">
                <a:solidFill>
                  <a:srgbClr val="FF0000"/>
                </a:solidFill>
              </a:rPr>
              <a:t> 시행 </a:t>
            </a:r>
            <a:r>
              <a:rPr lang="en-US" altLang="ko-KR" sz="1600" dirty="0" smtClean="0">
                <a:solidFill>
                  <a:srgbClr val="FF0000"/>
                </a:solidFill>
              </a:rPr>
              <a:t>(.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ssh</a:t>
            </a:r>
            <a:r>
              <a:rPr lang="en-US" altLang="ko-KR" sz="1600" dirty="0" smtClean="0">
                <a:solidFill>
                  <a:srgbClr val="FF0000"/>
                </a:solidFill>
              </a:rPr>
              <a:t>/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known_hosts</a:t>
            </a:r>
            <a:r>
              <a:rPr lang="ko-KR" altLang="en-US" sz="1600" dirty="0" smtClean="0">
                <a:solidFill>
                  <a:srgbClr val="FF0000"/>
                </a:solidFill>
              </a:rPr>
              <a:t>의 해당</a:t>
            </a:r>
            <a:r>
              <a:rPr lang="en-US" altLang="ko-KR" sz="1600" dirty="0" smtClean="0">
                <a:solidFill>
                  <a:srgbClr val="FF0000"/>
                </a:solidFill>
              </a:rPr>
              <a:t>IP </a:t>
            </a:r>
            <a:r>
              <a:rPr lang="ko-KR" altLang="en-US" sz="1600" dirty="0" smtClean="0">
                <a:solidFill>
                  <a:srgbClr val="FF0000"/>
                </a:solidFill>
              </a:rPr>
              <a:t>라인삭제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</a:rPr>
              <a:t>※ 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Permissions 0644 for ‘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j-ea"/>
              </a:rPr>
              <a:t>key.pem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’ are too open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j-ea"/>
              </a:rPr>
              <a:t>메세지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</a:rPr>
              <a:t> 발생시 </a:t>
            </a:r>
            <a:endParaRPr lang="en-US" altLang="ko-KR" sz="1600" b="1" dirty="0" smtClean="0">
              <a:solidFill>
                <a:srgbClr val="FF0000"/>
              </a:solidFill>
              <a:latin typeface="+mj-ea"/>
            </a:endParaRPr>
          </a:p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  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j-ea"/>
              </a:rPr>
              <a:t>chmod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 600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+mj-ea"/>
              </a:rPr>
              <a:t>key.pem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</a:rPr>
              <a:t>으로 </a:t>
            </a:r>
            <a:r>
              <a:rPr lang="ko-KR" altLang="en-US" sz="1600" b="1" dirty="0" err="1" smtClean="0">
                <a:solidFill>
                  <a:srgbClr val="FF0000"/>
                </a:solidFill>
                <a:latin typeface="+mj-ea"/>
              </a:rPr>
              <a:t>변경후</a:t>
            </a:r>
            <a:r>
              <a:rPr lang="ko-KR" altLang="en-US" sz="1600" b="1" dirty="0" smtClean="0">
                <a:solidFill>
                  <a:srgbClr val="FF0000"/>
                </a:solidFill>
                <a:latin typeface="+mj-ea"/>
              </a:rPr>
              <a:t>  </a:t>
            </a:r>
            <a:r>
              <a:rPr lang="en-US" altLang="ko-KR" sz="1600" b="1" dirty="0" err="1">
                <a:solidFill>
                  <a:srgbClr val="FF0000"/>
                </a:solidFill>
                <a:latin typeface="+mj-ea"/>
              </a:rPr>
              <a:t>ssh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</a:rPr>
              <a:t> –</a:t>
            </a:r>
            <a:r>
              <a:rPr lang="en-US" altLang="ko-KR" sz="1600" b="1" dirty="0" err="1">
                <a:solidFill>
                  <a:srgbClr val="FF0000"/>
                </a:solidFill>
                <a:latin typeface="+mj-ea"/>
              </a:rPr>
              <a:t>i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j-ea"/>
              </a:rPr>
              <a:t>사설키 </a:t>
            </a:r>
            <a:r>
              <a:rPr lang="en-US" altLang="ko-KR" sz="1600" b="1" dirty="0" err="1">
                <a:solidFill>
                  <a:srgbClr val="FF0000"/>
                </a:solidFill>
                <a:latin typeface="+mj-ea"/>
              </a:rPr>
              <a:t>userid@ipaddress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</a:rPr>
              <a:t> </a:t>
            </a:r>
          </a:p>
          <a:p>
            <a:pPr algn="l"/>
            <a:endParaRPr lang="en-US" altLang="ko-KR" sz="1600" b="1" dirty="0" smtClean="0">
              <a:latin typeface="+mj-ea"/>
              <a:ea typeface="+mj-ea"/>
            </a:endParaRPr>
          </a:p>
          <a:p>
            <a:pPr algn="l"/>
            <a:endParaRPr lang="en-US" altLang="ko-KR" sz="1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0403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 smtClean="0">
                <a:latin typeface="+mj-ea"/>
              </a:rPr>
              <a:t>Keystone </a:t>
            </a:r>
            <a:r>
              <a:rPr lang="ko-KR" altLang="en-US" sz="2400" dirty="0" smtClean="0">
                <a:latin typeface="+mj-ea"/>
              </a:rPr>
              <a:t>접근보안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32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18. </a:t>
            </a:r>
            <a:r>
              <a:rPr lang="en-US" altLang="ko-KR" sz="2000" b="1" dirty="0"/>
              <a:t>Floating IP </a:t>
            </a:r>
            <a:r>
              <a:rPr lang="ko-KR" altLang="en-US" sz="2000" b="1" dirty="0" smtClean="0"/>
              <a:t>설정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1400" b="1" dirty="0" smtClean="0">
              <a:latin typeface="+mj-ea"/>
              <a:ea typeface="+mj-ea"/>
            </a:endParaRPr>
          </a:p>
          <a:p>
            <a:pPr algn="l"/>
            <a:r>
              <a:rPr lang="en-US" altLang="ko-KR" sz="1800" b="1" dirty="0"/>
              <a:t>Private IP Address</a:t>
            </a:r>
          </a:p>
          <a:p>
            <a:pPr algn="l"/>
            <a:r>
              <a:rPr lang="en-US" altLang="ko-KR" sz="1400" dirty="0"/>
              <a:t>A private IP address is assigned to an instance's network-interface by the </a:t>
            </a:r>
            <a:r>
              <a:rPr lang="en-US" altLang="ko-KR" sz="1400" dirty="0">
                <a:solidFill>
                  <a:srgbClr val="FF0000"/>
                </a:solidFill>
              </a:rPr>
              <a:t>DHCP server</a:t>
            </a:r>
            <a:r>
              <a:rPr lang="en-US" altLang="ko-KR" sz="1400" dirty="0"/>
              <a:t>. The address is visible from within the instance by using a command like “</a:t>
            </a:r>
            <a:r>
              <a:rPr lang="en-US" altLang="ko-KR" sz="1400" dirty="0" err="1">
                <a:solidFill>
                  <a:srgbClr val="FF0000"/>
                </a:solidFill>
              </a:rPr>
              <a:t>ip</a:t>
            </a:r>
            <a:r>
              <a:rPr lang="en-US" altLang="ko-KR" sz="1400" dirty="0">
                <a:solidFill>
                  <a:srgbClr val="FF0000"/>
                </a:solidFill>
              </a:rPr>
              <a:t> a”. </a:t>
            </a:r>
            <a:r>
              <a:rPr lang="en-US" altLang="ko-KR" sz="1400" dirty="0"/>
              <a:t>The address is typically part of a private network and is used for communication between instances in the same broadcast domain via virtual switch (L2 agent on each compute node). </a:t>
            </a:r>
            <a:endParaRPr lang="en-US" altLang="ko-KR" sz="1400" dirty="0" smtClean="0"/>
          </a:p>
          <a:p>
            <a:pPr algn="l"/>
            <a:r>
              <a:rPr lang="en-US" altLang="ko-KR" sz="1800" b="1" dirty="0" smtClean="0"/>
              <a:t>Floating </a:t>
            </a:r>
            <a:r>
              <a:rPr lang="en-US" altLang="ko-KR" sz="1800" b="1" dirty="0"/>
              <a:t>IP </a:t>
            </a:r>
            <a:r>
              <a:rPr lang="en-US" altLang="ko-KR" sz="1800" b="1" dirty="0" smtClean="0"/>
              <a:t>Address </a:t>
            </a:r>
            <a:endParaRPr lang="en-US" altLang="ko-KR" sz="1800" b="1" dirty="0"/>
          </a:p>
          <a:p>
            <a:pPr algn="l"/>
            <a:r>
              <a:rPr lang="en-US" altLang="ko-KR" sz="1400" dirty="0"/>
              <a:t>A floating IP address is a service provided by </a:t>
            </a:r>
            <a:r>
              <a:rPr lang="en-US" altLang="ko-KR" sz="1400" dirty="0">
                <a:solidFill>
                  <a:srgbClr val="FF0000"/>
                </a:solidFill>
              </a:rPr>
              <a:t>Neutron</a:t>
            </a:r>
            <a:r>
              <a:rPr lang="en-US" altLang="ko-KR" sz="1400" dirty="0"/>
              <a:t>. It's not using any DHCP service or being set statically within the guest. As a matter of fact the guest's operating system has no idea that it was assigned a floating IP address. The delivery of packets to the interface with the assigned floating address is the responsibility of </a:t>
            </a:r>
            <a:r>
              <a:rPr lang="en-US" altLang="ko-KR" sz="1400" dirty="0">
                <a:solidFill>
                  <a:srgbClr val="FF0000"/>
                </a:solidFill>
              </a:rPr>
              <a:t>Neutron's L3 agent. </a:t>
            </a:r>
            <a:r>
              <a:rPr lang="en-US" altLang="ko-KR" sz="1400" dirty="0"/>
              <a:t>Instances with an assigned floating IP address can be accessed from</a:t>
            </a:r>
            <a:r>
              <a:rPr lang="en-US" altLang="ko-KR" sz="1400" dirty="0">
                <a:solidFill>
                  <a:srgbClr val="FF0000"/>
                </a:solidFill>
              </a:rPr>
              <a:t> the public network by the floating IP</a:t>
            </a:r>
            <a:r>
              <a:rPr lang="en-US" altLang="ko-KR" sz="1400" dirty="0"/>
              <a:t>.</a:t>
            </a: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 descr="C:\Users\user\Desktop\Neutron_private_floaring_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90" y="3654426"/>
            <a:ext cx="9214866" cy="36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575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 smtClean="0">
                <a:latin typeface="+mj-ea"/>
              </a:rPr>
              <a:t>Keystone </a:t>
            </a:r>
            <a:r>
              <a:rPr lang="ko-KR" altLang="en-US" sz="2400" dirty="0" smtClean="0">
                <a:latin typeface="+mj-ea"/>
              </a:rPr>
              <a:t>접근보안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19. </a:t>
            </a:r>
            <a:r>
              <a:rPr lang="en-US" altLang="ko-KR" sz="2000" b="1" dirty="0"/>
              <a:t>Floating IP </a:t>
            </a:r>
            <a:r>
              <a:rPr lang="ko-KR" altLang="en-US" sz="2000" b="1" dirty="0" smtClean="0"/>
              <a:t>설정</a:t>
            </a:r>
            <a:endParaRPr lang="en-US" altLang="ko-KR" sz="2000" b="1" dirty="0" smtClean="0"/>
          </a:p>
          <a:p>
            <a:pPr algn="l"/>
            <a:endParaRPr lang="en-US" altLang="ko-KR" sz="2000" b="1" dirty="0" smtClean="0">
              <a:latin typeface="+mj-ea"/>
            </a:endParaRPr>
          </a:p>
          <a:p>
            <a:pPr algn="l"/>
            <a:r>
              <a:rPr lang="en-US" altLang="ko-KR" sz="2000" b="1" dirty="0" smtClean="0">
                <a:latin typeface="+mj-ea"/>
              </a:rPr>
              <a:t>1.floating </a:t>
            </a:r>
            <a:r>
              <a:rPr lang="en-US" altLang="ko-KR" sz="2000" b="1" dirty="0" err="1" smtClean="0">
                <a:latin typeface="+mj-ea"/>
              </a:rPr>
              <a:t>ip</a:t>
            </a:r>
            <a:r>
              <a:rPr lang="en-US" altLang="ko-KR" sz="2000" b="1" dirty="0" smtClean="0">
                <a:latin typeface="+mj-ea"/>
              </a:rPr>
              <a:t> </a:t>
            </a:r>
            <a:r>
              <a:rPr lang="ko-KR" altLang="en-US" sz="2000" b="1" dirty="0" smtClean="0">
                <a:latin typeface="+mj-ea"/>
              </a:rPr>
              <a:t>할당                            </a:t>
            </a:r>
            <a:r>
              <a:rPr lang="en-US" altLang="ko-KR" sz="2000" b="1" dirty="0" smtClean="0">
                <a:latin typeface="+mj-ea"/>
              </a:rPr>
              <a:t>2. instance</a:t>
            </a:r>
            <a:r>
              <a:rPr lang="ko-KR" altLang="en-US" sz="2000" b="1" dirty="0" smtClean="0">
                <a:latin typeface="+mj-ea"/>
              </a:rPr>
              <a:t>의 포트에 연결</a:t>
            </a:r>
            <a:endParaRPr lang="en-US" altLang="ko-KR" sz="2000" b="1" dirty="0" smtClean="0">
              <a:latin typeface="+mj-ea"/>
            </a:endParaRPr>
          </a:p>
          <a:p>
            <a:pPr algn="l"/>
            <a:endParaRPr lang="en-US" altLang="ko-KR" sz="2000" b="1" dirty="0">
              <a:latin typeface="+mj-ea"/>
            </a:endParaRPr>
          </a:p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8" b="33217"/>
          <a:stretch/>
        </p:blipFill>
        <p:spPr bwMode="auto">
          <a:xfrm>
            <a:off x="467966" y="1832914"/>
            <a:ext cx="4232267" cy="314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9" b="28716"/>
          <a:stretch/>
        </p:blipFill>
        <p:spPr bwMode="auto">
          <a:xfrm>
            <a:off x="5146328" y="1872651"/>
            <a:ext cx="4962525" cy="314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4"/>
          <p:cNvSpPr txBox="1"/>
          <p:nvPr/>
        </p:nvSpPr>
        <p:spPr bwMode="auto">
          <a:xfrm>
            <a:off x="431877" y="4999192"/>
            <a:ext cx="10009111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1400" b="1" dirty="0" smtClean="0">
                <a:latin typeface="+mj-ea"/>
                <a:ea typeface="+mj-ea"/>
              </a:rPr>
              <a:t>※ </a:t>
            </a:r>
            <a:r>
              <a:rPr lang="en-US" altLang="ko-KR" sz="1400" b="1" dirty="0"/>
              <a:t>Using floating IP address 10.0.0.100 enables the user to fetch webpages from the webserver. The destination address is translated by the NAT table (</a:t>
            </a:r>
            <a:r>
              <a:rPr lang="en-US" altLang="ko-KR" sz="1400" b="1" dirty="0" err="1"/>
              <a:t>iptables</a:t>
            </a:r>
            <a:r>
              <a:rPr lang="en-US" altLang="ko-KR" sz="1400" b="1" dirty="0"/>
              <a:t>) within the virtual router deployed on the controller</a:t>
            </a:r>
            <a:r>
              <a:rPr lang="en-US" altLang="ko-KR" sz="1400" b="1" dirty="0" smtClean="0"/>
              <a:t>.</a:t>
            </a:r>
          </a:p>
          <a:p>
            <a:pPr algn="l"/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1) floating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  <a:ea typeface="+mj-ea"/>
              </a:rPr>
              <a:t>ip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route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의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네임스페이스의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  <a:ea typeface="+mj-ea"/>
              </a:rPr>
              <a:t>qg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인터페이스에 설정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됨</a:t>
            </a:r>
            <a:endParaRPr lang="en-US" altLang="ko-KR" sz="1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2)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+mj-ea"/>
                <a:ea typeface="+mj-ea"/>
              </a:rPr>
              <a:t>라우터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 네임스페이스에서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  <a:ea typeface="+mj-ea"/>
              </a:rPr>
              <a:t>iptables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–t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  <a:ea typeface="+mj-ea"/>
              </a:rPr>
              <a:t>nat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 –L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en-US" altLang="ko-KR" sz="1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Chain neutron-l3-agent-float-snat (1 references)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에 </a:t>
            </a:r>
            <a:endParaRPr lang="en-US" altLang="ko-KR" sz="1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SNAT   all   --  192.168.10.3(private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  <a:ea typeface="+mj-ea"/>
              </a:rPr>
              <a:t>ip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)    anywhere    to 192.168.122.4(floating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  <a:ea typeface="+mj-ea"/>
              </a:rPr>
              <a:t>ip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)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: in-&gt;out </a:t>
            </a:r>
            <a:endParaRPr lang="en-US" altLang="ko-KR" sz="1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DNAT  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all  --  anywhere          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            </a:t>
            </a:r>
            <a:r>
              <a:rPr lang="en-US" altLang="ko-KR" sz="1400" b="1" dirty="0" err="1">
                <a:solidFill>
                  <a:srgbClr val="FF0000"/>
                </a:solidFill>
                <a:latin typeface="+mj-ea"/>
                <a:ea typeface="+mj-ea"/>
              </a:rPr>
              <a:t>localhost.localdomain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  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to:192.168.101.6      : out -&gt; in</a:t>
            </a:r>
            <a:endParaRPr lang="en-US" altLang="ko-KR" sz="14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※ floating </a:t>
            </a:r>
            <a:r>
              <a:rPr lang="en-US" altLang="ko-KR" sz="1400" b="1" dirty="0" err="1" smtClean="0">
                <a:solidFill>
                  <a:srgbClr val="FF0000"/>
                </a:solidFill>
                <a:latin typeface="+mj-ea"/>
                <a:ea typeface="+mj-ea"/>
              </a:rPr>
              <a:t>ip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해제는 </a:t>
            </a:r>
            <a:r>
              <a:rPr lang="en-US" altLang="ko-KR" sz="1400" b="1" dirty="0" smtClean="0">
                <a:solidFill>
                  <a:srgbClr val="FF0000"/>
                </a:solidFill>
                <a:latin typeface="+mj-ea"/>
                <a:ea typeface="+mj-ea"/>
              </a:rPr>
              <a:t>1,2</a:t>
            </a:r>
            <a:r>
              <a:rPr lang="ko-KR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의 반대로 동작함</a:t>
            </a:r>
            <a:endParaRPr lang="en-US" altLang="ko-KR" sz="14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lvl="0" algn="l"/>
            <a:r>
              <a:rPr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※ floating </a:t>
            </a:r>
            <a:r>
              <a:rPr lang="en-US" altLang="ko-KR" sz="1400" b="1" dirty="0" err="1">
                <a:solidFill>
                  <a:srgbClr val="FF0000"/>
                </a:solidFill>
                <a:latin typeface="맑은 고딕"/>
                <a:ea typeface="맑은 고딕"/>
              </a:rPr>
              <a:t>ip</a:t>
            </a:r>
            <a:r>
              <a:rPr lang="en-US" altLang="ko-KR" sz="1400" b="1" dirty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는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인스턴스의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PORT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와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1:1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매칭이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되기때문에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1:N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매칭시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실패발생</a:t>
            </a:r>
            <a:endParaRPr lang="en-US" altLang="ko-KR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6026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 smtClean="0">
                <a:latin typeface="+mj-ea"/>
              </a:rPr>
              <a:t>Keystone </a:t>
            </a:r>
            <a:r>
              <a:rPr lang="ko-KR" altLang="en-US" sz="2400" dirty="0" smtClean="0">
                <a:latin typeface="+mj-ea"/>
              </a:rPr>
              <a:t>접근보안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20. </a:t>
            </a:r>
            <a:r>
              <a:rPr lang="ko-KR" altLang="en-US" sz="2000" b="1" dirty="0" err="1" smtClean="0">
                <a:latin typeface="+mj-ea"/>
                <a:ea typeface="+mj-ea"/>
              </a:rPr>
              <a:t>테넌트의</a:t>
            </a:r>
            <a:r>
              <a:rPr lang="ko-KR" altLang="en-US" sz="2000" b="1" dirty="0" smtClean="0"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latin typeface="+mj-ea"/>
                <a:ea typeface="+mj-ea"/>
              </a:rPr>
              <a:t>API </a:t>
            </a:r>
            <a:r>
              <a:rPr lang="ko-KR" altLang="en-US" sz="2000" b="1" dirty="0" err="1" smtClean="0">
                <a:latin typeface="+mj-ea"/>
                <a:ea typeface="+mj-ea"/>
              </a:rPr>
              <a:t>엑세스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r>
              <a:rPr lang="en-US" altLang="ko-KR" sz="2000" b="1" dirty="0" err="1" smtClean="0">
                <a:latin typeface="+mj-ea"/>
                <a:ea typeface="+mj-ea"/>
              </a:rPr>
              <a:t>Openstack</a:t>
            </a:r>
            <a:r>
              <a:rPr lang="en-US" altLang="ko-KR" sz="2000" b="1" dirty="0" smtClean="0">
                <a:latin typeface="+mj-ea"/>
                <a:ea typeface="+mj-ea"/>
              </a:rPr>
              <a:t> RC</a:t>
            </a:r>
            <a:r>
              <a:rPr lang="ko-KR" altLang="en-US" sz="2000" b="1" dirty="0" smtClean="0">
                <a:latin typeface="+mj-ea"/>
                <a:ea typeface="+mj-ea"/>
              </a:rPr>
              <a:t>파일저장</a:t>
            </a:r>
            <a:r>
              <a:rPr lang="en-US" altLang="ko-KR" sz="2000" b="1" dirty="0" smtClean="0">
                <a:latin typeface="+mj-ea"/>
                <a:ea typeface="+mj-ea"/>
              </a:rPr>
              <a:t>, </a:t>
            </a:r>
            <a:r>
              <a:rPr lang="ko-KR" altLang="en-US" sz="2000" b="1" dirty="0" smtClean="0">
                <a:latin typeface="+mj-ea"/>
                <a:ea typeface="+mj-ea"/>
              </a:rPr>
              <a:t>인증서 보기 가능</a:t>
            </a:r>
            <a:endParaRPr lang="en-US" altLang="ko-KR" sz="2000" b="1" dirty="0">
              <a:latin typeface="+mj-ea"/>
              <a:ea typeface="+mj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0" t="4242" r="21559" b="8851"/>
          <a:stretch/>
        </p:blipFill>
        <p:spPr bwMode="auto">
          <a:xfrm>
            <a:off x="611982" y="1797712"/>
            <a:ext cx="7862860" cy="511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180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266228"/>
              </p:ext>
            </p:extLst>
          </p:nvPr>
        </p:nvGraphicFramePr>
        <p:xfrm>
          <a:off x="542131" y="1278161"/>
          <a:ext cx="9356725" cy="5334000"/>
        </p:xfrm>
        <a:graphic>
          <a:graphicData uri="http://schemas.openxmlformats.org/drawingml/2006/table">
            <a:tbl>
              <a:tblPr/>
              <a:tblGrid>
                <a:gridCol w="490309"/>
                <a:gridCol w="2070192"/>
                <a:gridCol w="3118908"/>
                <a:gridCol w="3677316"/>
              </a:tblGrid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en-US" sz="14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  <a:latin typeface="+mj-ea"/>
                          <a:ea typeface="+mj-ea"/>
                        </a:rPr>
                        <a:t>Command </a:t>
                      </a:r>
                      <a:endParaRPr lang="en-US" sz="140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+mj-ea"/>
                          <a:ea typeface="+mj-ea"/>
                        </a:rPr>
                        <a:t>설명 </a:t>
                      </a:r>
                      <a:endParaRPr lang="ko-KR" altLang="en-US" sz="14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5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  <a:latin typeface="+mj-ea"/>
                          <a:ea typeface="+mj-ea"/>
                        </a:rPr>
                        <a:t>Description </a:t>
                      </a:r>
                      <a:endParaRPr lang="en-US" sz="140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5FF"/>
                    </a:solidFill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catalog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서비스 카탈로그 보기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effectLst/>
                          <a:latin typeface="+mj-ea"/>
                          <a:ea typeface="+mj-ea"/>
                        </a:rPr>
                        <a:t>List</a:t>
                      </a:r>
                      <a:r>
                        <a:rPr lang="en-US" altLang="ko-KR" sz="1400" baseline="0" dirty="0" smtClean="0">
                          <a:effectLst/>
                          <a:latin typeface="+mj-ea"/>
                          <a:ea typeface="+mj-ea"/>
                        </a:rPr>
                        <a:t> service catalog, possibly filtered by service</a:t>
                      </a:r>
                      <a:endParaRPr lang="ko-KR" altLang="en-US" sz="14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ec2-credentials-create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tenant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별 사용자를 위한 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EC2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호환 인증 계정 생성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Create EC2-compatibile credentials for user per tenant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ec2-credentials-delete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EC2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호환 인증 계정 삭제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Delete EC2-compatibile credentials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ec2-credentials-get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EC2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호환 인증 계정 상세 보기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Display EC2-compatibile credentials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ec2-credentials-list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EC2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호환 인증계정 목록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List EC2-compatibile credentials for a user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endpoint-create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서비스와 연결되는 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endpoint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Create a new endpoint associated with a service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endpoint-delete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서비스 </a:t>
                      </a:r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endpoint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삭제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Delete a service endpoint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endpoint-get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서비스 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endpoint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상세보기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effectLst/>
                          <a:latin typeface="+mj-ea"/>
                          <a:ea typeface="+mj-ea"/>
                        </a:rPr>
                        <a:t>Find</a:t>
                      </a:r>
                      <a:r>
                        <a:rPr lang="en-US" altLang="ko-KR" sz="1400" baseline="0" dirty="0" smtClean="0">
                          <a:effectLst/>
                          <a:latin typeface="+mj-ea"/>
                          <a:ea typeface="+mj-ea"/>
                        </a:rPr>
                        <a:t> endpoint filtered by a specific attribute or service type</a:t>
                      </a:r>
                      <a:endParaRPr lang="ko-KR" altLang="en-US" sz="14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endpoint-list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서비스 </a:t>
                      </a:r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endpoint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목록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List configured service endpoints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password-update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admin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계정 비밀번호 수정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Update own password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role-create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Role(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권한</a:t>
                      </a:r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생성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Create new role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role-delete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Role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삭제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Delete role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role-get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Role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상세보기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Display role details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role-list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Role </a:t>
                      </a:r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목록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List all roles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service-create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서비스카탈로그에 서비스 추가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Add service to Service Catalog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service-delete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서비스카탈로그로부터 서비스 삭제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Delete service from Service Catalog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service-get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서비스카탈로그의 서비스 상세보기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Display service from Service Catalog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service-list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서비스카탈로그의 서비스 목록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List all services in Service Catalog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tenant-create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+mj-ea"/>
                          <a:ea typeface="+mj-ea"/>
                        </a:rPr>
                        <a:t>테넌트</a:t>
                      </a:r>
                      <a:r>
                        <a:rPr lang="ko-KR" altLang="en-US" sz="1400" dirty="0">
                          <a:effectLst/>
                          <a:latin typeface="+mj-ea"/>
                          <a:ea typeface="+mj-ea"/>
                        </a:rPr>
                        <a:t> 생성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Create new tenant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tenant-delete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테넌트 삭제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Delete tenant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14"/>
          <p:cNvSpPr txBox="1"/>
          <p:nvPr/>
        </p:nvSpPr>
        <p:spPr bwMode="auto">
          <a:xfrm>
            <a:off x="539974" y="758418"/>
            <a:ext cx="93588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ko-KR" altLang="en-US" sz="2000" b="1" dirty="0" smtClean="0">
                <a:latin typeface="+mj-ea"/>
                <a:ea typeface="+mj-ea"/>
              </a:rPr>
              <a:t>참고</a:t>
            </a:r>
            <a:r>
              <a:rPr lang="en-US" altLang="ko-KR" sz="2000" b="1" dirty="0" smtClean="0">
                <a:latin typeface="+mj-ea"/>
                <a:ea typeface="+mj-ea"/>
              </a:rPr>
              <a:t>. Keystone </a:t>
            </a:r>
            <a:r>
              <a:rPr lang="ko-KR" altLang="en-US" sz="2000" b="1" dirty="0" smtClean="0">
                <a:latin typeface="+mj-ea"/>
                <a:ea typeface="+mj-ea"/>
              </a:rPr>
              <a:t>명령어</a:t>
            </a:r>
            <a:r>
              <a:rPr lang="en-US" altLang="ko-KR" sz="2000" b="1" dirty="0" smtClean="0">
                <a:latin typeface="+mj-ea"/>
                <a:ea typeface="+mj-ea"/>
              </a:rPr>
              <a:t>(keystone + command + option)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4067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075974"/>
              </p:ext>
            </p:extLst>
          </p:nvPr>
        </p:nvGraphicFramePr>
        <p:xfrm>
          <a:off x="528638" y="909638"/>
          <a:ext cx="9356725" cy="4907280"/>
        </p:xfrm>
        <a:graphic>
          <a:graphicData uri="http://schemas.openxmlformats.org/drawingml/2006/table">
            <a:tbl>
              <a:tblPr/>
              <a:tblGrid>
                <a:gridCol w="490309"/>
                <a:gridCol w="2070192"/>
                <a:gridCol w="3118908"/>
                <a:gridCol w="3677316"/>
              </a:tblGrid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+mj-ea"/>
                          <a:ea typeface="+mj-ea"/>
                        </a:rPr>
                        <a:t>21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tenant-get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테넌트 상세보기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Display tenant details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  <a:latin typeface="+mj-ea"/>
                          <a:ea typeface="+mj-ea"/>
                        </a:rPr>
                        <a:t>22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tenant-list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테넌트 목록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List all tenants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23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tenant-update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+mj-ea"/>
                          <a:ea typeface="+mj-ea"/>
                        </a:rPr>
                        <a:t>테넌트명</a:t>
                      </a:r>
                      <a:r>
                        <a:rPr lang="en-US" altLang="ko-KR" sz="14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r>
                        <a:rPr lang="en-US" altLang="ko-KR" sz="14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+mj-ea"/>
                          <a:ea typeface="+mj-ea"/>
                        </a:rPr>
                        <a:t>활성화 여부 수정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Update tenant name, description, enabled 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24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token-get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토큰 조회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effectLst/>
                          <a:latin typeface="+mj-ea"/>
                          <a:ea typeface="+mj-ea"/>
                        </a:rPr>
                        <a:t>Display the current user token</a:t>
                      </a:r>
                      <a:endParaRPr lang="ko-KR" altLang="en-US" sz="1400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user-create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사용자계정 생성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Create new user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26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user-delete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사용자계정 삭제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Delete user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27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user-get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사용자계정 상세보기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Display user details.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28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user-list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사용자계정 목록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List users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29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user-password-update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사용자 패스워드 수정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Update user password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67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user-role-add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사용자에게 권한 추가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Add role to user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31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user-role-list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사용자에게 부여된 권한 목록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List roles granted to a user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32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user-role-remove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+mj-ea"/>
                          <a:ea typeface="+mj-ea"/>
                        </a:rPr>
                        <a:t>사용자로부터 권한 삭제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Remove role from user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34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33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user-update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+mj-ea"/>
                          <a:ea typeface="+mj-ea"/>
                        </a:rPr>
                        <a:t>사용자 계정</a:t>
                      </a:r>
                      <a:r>
                        <a:rPr lang="en-US" altLang="ko-KR" sz="14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 err="1">
                          <a:effectLst/>
                          <a:latin typeface="+mj-ea"/>
                          <a:ea typeface="+mj-ea"/>
                        </a:rPr>
                        <a:t>이메일</a:t>
                      </a:r>
                      <a:r>
                        <a:rPr lang="en-US" altLang="ko-KR" sz="1400" dirty="0"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+mj-ea"/>
                          <a:ea typeface="+mj-ea"/>
                        </a:rPr>
                        <a:t>활성화 여부 수정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Update user's name, email, and enabled 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34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discover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+mj-ea"/>
                          <a:ea typeface="+mj-ea"/>
                        </a:rPr>
                        <a:t>키스톤 서버 및 인증 조회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Discover Keystone servers and show authentication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35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bootstrap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+mj-ea"/>
                          <a:ea typeface="+mj-ea"/>
                        </a:rPr>
                        <a:t>테넌트와</a:t>
                      </a:r>
                      <a:r>
                        <a:rPr lang="ko-KR" altLang="en-US" sz="1400" dirty="0">
                          <a:effectLst/>
                          <a:latin typeface="+mj-ea"/>
                          <a:ea typeface="+mj-ea"/>
                        </a:rPr>
                        <a:t> 사용자를 생성 후 새로운 권한을 부여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Grants a new role to a new user on a new tenant, after creating each.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36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bash-completion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+mj-ea"/>
                          <a:ea typeface="+mj-ea"/>
                        </a:rPr>
                        <a:t>모든 명령어와 옵션을 화면으로 출력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Prints all of the commands and options to stdout.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2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  <a:latin typeface="+mj-ea"/>
                          <a:ea typeface="+mj-ea"/>
                        </a:rPr>
                        <a:t>37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+mj-ea"/>
                          <a:ea typeface="+mj-ea"/>
                        </a:rPr>
                        <a:t>help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+mj-ea"/>
                          <a:ea typeface="+mj-ea"/>
                        </a:rPr>
                        <a:t>이 프로그램과 서브 명령어의 도움말을 보여줌</a:t>
                      </a:r>
                      <a:r>
                        <a:rPr lang="en-US" altLang="ko-KR" sz="1400" dirty="0"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+mj-ea"/>
                          <a:ea typeface="+mj-ea"/>
                        </a:rPr>
                        <a:t>Display help about this program or one of its subcommands.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 bwMode="auto">
          <a:xfrm>
            <a:off x="544289" y="198041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2400" smtClean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837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72108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Keystone </a:t>
            </a:r>
            <a:r>
              <a:rPr lang="ko-KR" altLang="en-US" sz="2000" b="1" dirty="0" smtClean="0">
                <a:latin typeface="+mj-ea"/>
                <a:ea typeface="+mj-ea"/>
              </a:rPr>
              <a:t>인증 토큰 </a:t>
            </a:r>
            <a:r>
              <a:rPr lang="ko-KR" altLang="en-US" sz="2000" b="1" dirty="0" err="1" smtClean="0">
                <a:latin typeface="+mj-ea"/>
                <a:ea typeface="+mj-ea"/>
              </a:rPr>
              <a:t>매커니즘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 - </a:t>
            </a:r>
            <a:r>
              <a:rPr lang="en-US" altLang="ko-KR" sz="2000" dirty="0" err="1" smtClean="0">
                <a:latin typeface="+mj-ea"/>
                <a:ea typeface="+mj-ea"/>
              </a:rPr>
              <a:t>OpenStack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클라이언트는 다양한 컴포넌트들에 많은 </a:t>
            </a:r>
            <a:r>
              <a:rPr lang="en-US" altLang="ko-KR" sz="2000" dirty="0">
                <a:latin typeface="+mj-ea"/>
                <a:ea typeface="+mj-ea"/>
              </a:rPr>
              <a:t>API </a:t>
            </a:r>
            <a:r>
              <a:rPr lang="ko-KR" altLang="en-US" sz="2000" dirty="0">
                <a:latin typeface="+mj-ea"/>
                <a:ea typeface="+mj-ea"/>
              </a:rPr>
              <a:t>호출을 </a:t>
            </a:r>
            <a:r>
              <a:rPr lang="ko-KR" altLang="en-US" sz="2000" dirty="0" smtClean="0">
                <a:latin typeface="+mj-ea"/>
                <a:ea typeface="+mj-ea"/>
              </a:rPr>
              <a:t>하게 된다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- </a:t>
            </a:r>
            <a:r>
              <a:rPr lang="ko-KR" altLang="en-US" sz="2000" dirty="0" smtClean="0">
                <a:latin typeface="+mj-ea"/>
                <a:ea typeface="+mj-ea"/>
              </a:rPr>
              <a:t>모든 </a:t>
            </a:r>
            <a:r>
              <a:rPr lang="ko-KR" altLang="en-US" sz="2000" dirty="0">
                <a:latin typeface="+mj-ea"/>
                <a:ea typeface="+mj-ea"/>
              </a:rPr>
              <a:t>호출에 대하여 </a:t>
            </a:r>
            <a:r>
              <a:rPr lang="en-US" altLang="ko-KR" sz="2000" dirty="0">
                <a:latin typeface="+mj-ea"/>
                <a:ea typeface="+mj-ea"/>
              </a:rPr>
              <a:t>ID/PW</a:t>
            </a:r>
            <a:r>
              <a:rPr lang="ko-KR" altLang="en-US" sz="2000" dirty="0">
                <a:latin typeface="+mj-ea"/>
                <a:ea typeface="+mj-ea"/>
              </a:rPr>
              <a:t>를 이용한 인증방식은 보안과 성능 측면에서 비효율적</a:t>
            </a:r>
            <a:endParaRPr lang="en-US" altLang="ko-KR" sz="2000" dirty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 - </a:t>
            </a:r>
            <a:r>
              <a:rPr lang="ko-KR" altLang="en-US" sz="2000" dirty="0">
                <a:latin typeface="+mj-ea"/>
                <a:ea typeface="+mj-ea"/>
              </a:rPr>
              <a:t>그래서 </a:t>
            </a:r>
            <a:r>
              <a:rPr lang="en-US" altLang="ko-KR" sz="2000" dirty="0" err="1">
                <a:latin typeface="+mj-ea"/>
                <a:ea typeface="+mj-ea"/>
              </a:rPr>
              <a:t>OpenStack</a:t>
            </a:r>
            <a:r>
              <a:rPr lang="ko-KR" altLang="en-US" sz="2000" dirty="0">
                <a:latin typeface="+mj-ea"/>
                <a:ea typeface="+mj-ea"/>
              </a:rPr>
              <a:t>은 토큰 기반의 인증방식을 이용한다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- </a:t>
            </a:r>
            <a:r>
              <a:rPr lang="ko-KR" altLang="en-US" sz="2000" dirty="0" smtClean="0">
                <a:latin typeface="+mj-ea"/>
                <a:ea typeface="+mj-ea"/>
              </a:rPr>
              <a:t>토큰방식의 특성 </a:t>
            </a:r>
            <a:r>
              <a:rPr lang="en-US" altLang="ko-KR" sz="2000" dirty="0" smtClean="0">
                <a:latin typeface="+mj-ea"/>
                <a:ea typeface="+mj-ea"/>
              </a:rPr>
              <a:t>: </a:t>
            </a:r>
            <a:r>
              <a:rPr lang="ko-KR" altLang="en-US" sz="2000" dirty="0" smtClean="0">
                <a:latin typeface="+mj-ea"/>
                <a:ea typeface="+mj-ea"/>
              </a:rPr>
              <a:t>임시적이고 수명주기가 짧다</a:t>
            </a:r>
            <a:r>
              <a:rPr lang="en-US" altLang="ko-KR" sz="2000" dirty="0" smtClean="0">
                <a:latin typeface="+mj-ea"/>
                <a:ea typeface="+mj-ea"/>
              </a:rPr>
              <a:t>(24H) -&gt; ID/PW </a:t>
            </a:r>
            <a:r>
              <a:rPr lang="ko-KR" altLang="en-US" sz="2000" dirty="0" smtClean="0">
                <a:latin typeface="+mj-ea"/>
                <a:ea typeface="+mj-ea"/>
              </a:rPr>
              <a:t>방식보다 안전</a:t>
            </a:r>
            <a:endParaRPr lang="en-US" altLang="ko-KR" sz="2000" dirty="0" smtClean="0"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- UUID </a:t>
            </a:r>
            <a:r>
              <a:rPr lang="ko-KR" altLang="en-US" sz="2000" dirty="0" smtClean="0">
                <a:latin typeface="+mj-ea"/>
                <a:ea typeface="+mj-ea"/>
              </a:rPr>
              <a:t>토큰방식</a:t>
            </a:r>
            <a:r>
              <a:rPr lang="en-US" altLang="ko-KR" sz="2000" dirty="0" smtClean="0">
                <a:latin typeface="+mj-ea"/>
                <a:ea typeface="+mj-ea"/>
              </a:rPr>
              <a:t>(Folsom </a:t>
            </a:r>
            <a:r>
              <a:rPr lang="ko-KR" altLang="en-US" sz="2000" dirty="0" smtClean="0">
                <a:latin typeface="+mj-ea"/>
                <a:ea typeface="+mj-ea"/>
              </a:rPr>
              <a:t>이전 버전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  <a:r>
              <a:rPr lang="ko-KR" altLang="en-US" sz="2000" dirty="0" smtClean="0">
                <a:latin typeface="+mj-ea"/>
                <a:ea typeface="+mj-ea"/>
              </a:rPr>
              <a:t>과 </a:t>
            </a:r>
            <a:r>
              <a:rPr lang="en-US" altLang="ko-KR" sz="2000" dirty="0" smtClean="0">
                <a:latin typeface="+mj-ea"/>
                <a:ea typeface="+mj-ea"/>
              </a:rPr>
              <a:t>PKI </a:t>
            </a:r>
            <a:r>
              <a:rPr lang="ko-KR" altLang="en-US" sz="2000" dirty="0" smtClean="0">
                <a:latin typeface="+mj-ea"/>
                <a:ea typeface="+mj-ea"/>
              </a:rPr>
              <a:t>토큰방식</a:t>
            </a:r>
            <a:r>
              <a:rPr lang="en-US" altLang="ko-KR" sz="2000" dirty="0" smtClean="0">
                <a:latin typeface="+mj-ea"/>
                <a:ea typeface="+mj-ea"/>
              </a:rPr>
              <a:t>(Grizzly </a:t>
            </a:r>
            <a:r>
              <a:rPr lang="ko-KR" altLang="en-US" sz="2000" dirty="0" smtClean="0">
                <a:latin typeface="+mj-ea"/>
                <a:ea typeface="+mj-ea"/>
              </a:rPr>
              <a:t>이후 버전</a:t>
            </a:r>
            <a:r>
              <a:rPr lang="en-US" altLang="ko-KR" sz="2000" dirty="0" smtClean="0">
                <a:latin typeface="+mj-ea"/>
                <a:ea typeface="+mj-ea"/>
              </a:rPr>
              <a:t>)</a:t>
            </a:r>
            <a:r>
              <a:rPr lang="ko-KR" altLang="en-US" sz="2000" dirty="0" smtClean="0">
                <a:latin typeface="+mj-ea"/>
                <a:ea typeface="+mj-ea"/>
              </a:rPr>
              <a:t>이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b="1" dirty="0">
                <a:latin typeface="+mj-ea"/>
              </a:rPr>
              <a:t>Keystone </a:t>
            </a:r>
            <a:r>
              <a:rPr lang="en-US" altLang="ko-KR" sz="2000" b="1" dirty="0" smtClean="0">
                <a:latin typeface="+mj-ea"/>
              </a:rPr>
              <a:t>RBAC(Role Based Access Control)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1. User</a:t>
            </a:r>
            <a:r>
              <a:rPr lang="ko-KR" altLang="en-US" sz="2000" dirty="0" smtClean="0">
                <a:latin typeface="+mj-ea"/>
                <a:ea typeface="+mj-ea"/>
              </a:rPr>
              <a:t>가 인증을 하게 되면 </a:t>
            </a:r>
            <a:r>
              <a:rPr lang="en-US" altLang="ko-KR" sz="2000" dirty="0" smtClean="0">
                <a:latin typeface="+mj-ea"/>
                <a:ea typeface="+mj-ea"/>
              </a:rPr>
              <a:t>keystone</a:t>
            </a:r>
            <a:r>
              <a:rPr lang="ko-KR" altLang="en-US" sz="2000" dirty="0" smtClean="0">
                <a:latin typeface="+mj-ea"/>
                <a:ea typeface="+mj-ea"/>
              </a:rPr>
              <a:t>으로 부터 토큰을 받는다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2. </a:t>
            </a:r>
            <a:r>
              <a:rPr lang="ko-KR" altLang="en-US" sz="2000" dirty="0" smtClean="0">
                <a:latin typeface="+mj-ea"/>
                <a:ea typeface="+mj-ea"/>
              </a:rPr>
              <a:t>토큰에는 </a:t>
            </a:r>
            <a:r>
              <a:rPr lang="en-US" altLang="ko-KR" sz="2000" dirty="0" smtClean="0">
                <a:latin typeface="+mj-ea"/>
                <a:ea typeface="+mj-ea"/>
              </a:rPr>
              <a:t>user</a:t>
            </a:r>
            <a:r>
              <a:rPr lang="ko-KR" altLang="en-US" sz="2000" dirty="0" smtClean="0">
                <a:latin typeface="+mj-ea"/>
                <a:ea typeface="+mj-ea"/>
              </a:rPr>
              <a:t>의 </a:t>
            </a:r>
            <a:r>
              <a:rPr lang="en-US" altLang="ko-KR" sz="2000" dirty="0" smtClean="0">
                <a:latin typeface="+mj-ea"/>
                <a:ea typeface="+mj-ea"/>
              </a:rPr>
              <a:t>role list</a:t>
            </a:r>
            <a:r>
              <a:rPr lang="ko-KR" altLang="en-US" sz="2000" dirty="0" smtClean="0">
                <a:latin typeface="+mj-ea"/>
                <a:ea typeface="+mj-ea"/>
              </a:rPr>
              <a:t>를 포함하고 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3. User</a:t>
            </a:r>
            <a:r>
              <a:rPr lang="ko-KR" altLang="en-US" sz="2000" dirty="0" smtClean="0">
                <a:latin typeface="+mj-ea"/>
                <a:ea typeface="+mj-ea"/>
              </a:rPr>
              <a:t>는 토큰을 가지고 서비스에 </a:t>
            </a:r>
            <a:r>
              <a:rPr lang="en-US" altLang="ko-KR" sz="2000" dirty="0" smtClean="0">
                <a:latin typeface="+mj-ea"/>
                <a:ea typeface="+mj-ea"/>
              </a:rPr>
              <a:t>request</a:t>
            </a:r>
            <a:r>
              <a:rPr lang="ko-KR" altLang="en-US" sz="2000" dirty="0" smtClean="0">
                <a:latin typeface="+mj-ea"/>
                <a:ea typeface="+mj-ea"/>
              </a:rPr>
              <a:t>를 한다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4. </a:t>
            </a:r>
            <a:r>
              <a:rPr lang="ko-KR" altLang="en-US" sz="2000" dirty="0" smtClean="0">
                <a:latin typeface="+mj-ea"/>
                <a:ea typeface="+mj-ea"/>
              </a:rPr>
              <a:t>서비스는 자신의 </a:t>
            </a:r>
            <a:r>
              <a:rPr lang="en-US" altLang="ko-KR" sz="2000" dirty="0" err="1" smtClean="0">
                <a:latin typeface="+mj-ea"/>
                <a:ea typeface="+mj-ea"/>
              </a:rPr>
              <a:t>policy.json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파일을 참조하여 </a:t>
            </a:r>
            <a:r>
              <a:rPr lang="en-US" altLang="ko-KR" sz="2000" dirty="0" smtClean="0">
                <a:latin typeface="+mj-ea"/>
                <a:ea typeface="+mj-ea"/>
              </a:rPr>
              <a:t>rule</a:t>
            </a:r>
            <a:r>
              <a:rPr lang="ko-KR" altLang="en-US" sz="2000" dirty="0" smtClean="0">
                <a:latin typeface="+mj-ea"/>
                <a:ea typeface="+mj-ea"/>
              </a:rPr>
              <a:t>을 확인하고 </a:t>
            </a:r>
            <a:r>
              <a:rPr lang="en-US" altLang="ko-KR" sz="2000" dirty="0" smtClean="0">
                <a:latin typeface="+mj-ea"/>
                <a:ea typeface="+mj-ea"/>
              </a:rPr>
              <a:t>request</a:t>
            </a:r>
            <a:r>
              <a:rPr lang="ko-KR" altLang="en-US" sz="2000" dirty="0" smtClean="0">
                <a:latin typeface="+mj-ea"/>
                <a:ea typeface="+mj-ea"/>
              </a:rPr>
              <a:t>를 </a:t>
            </a:r>
            <a:r>
              <a:rPr lang="en-US" altLang="ko-KR" sz="2000" dirty="0" smtClean="0">
                <a:latin typeface="+mj-ea"/>
                <a:ea typeface="+mj-ea"/>
              </a:rPr>
              <a:t/>
            </a:r>
            <a:br>
              <a:rPr lang="en-US" altLang="ko-KR" sz="2000" dirty="0" smtClean="0">
                <a:latin typeface="+mj-ea"/>
                <a:ea typeface="+mj-ea"/>
              </a:rPr>
            </a:br>
            <a:r>
              <a:rPr lang="en-US" altLang="ko-KR" sz="2000" dirty="0" smtClean="0">
                <a:latin typeface="+mj-ea"/>
                <a:ea typeface="+mj-ea"/>
              </a:rPr>
              <a:t>     </a:t>
            </a:r>
            <a:r>
              <a:rPr lang="ko-KR" altLang="en-US" sz="2000" dirty="0" smtClean="0">
                <a:latin typeface="+mj-ea"/>
                <a:ea typeface="+mj-ea"/>
              </a:rPr>
              <a:t>진행 또는 거부한다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155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1" y="1206153"/>
            <a:ext cx="9577064" cy="58326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5940574" y="3582417"/>
            <a:ext cx="4068451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600" dirty="0" smtClean="0">
                <a:latin typeface="+mj-ea"/>
                <a:ea typeface="+mj-ea"/>
              </a:rPr>
              <a:t>CMS(Cryptographic </a:t>
            </a:r>
            <a:r>
              <a:rPr lang="en-US" altLang="ko-KR" sz="1600" dirty="0">
                <a:latin typeface="+mj-ea"/>
                <a:ea typeface="+mj-ea"/>
              </a:rPr>
              <a:t>Message </a:t>
            </a:r>
            <a:r>
              <a:rPr lang="en-US" altLang="ko-KR" sz="1600" dirty="0" smtClean="0">
                <a:latin typeface="+mj-ea"/>
                <a:ea typeface="+mj-ea"/>
              </a:rPr>
              <a:t>Syntax) : </a:t>
            </a:r>
            <a:r>
              <a:rPr lang="ko-KR" altLang="en-US" sz="1600" dirty="0" smtClean="0">
                <a:latin typeface="+mj-ea"/>
                <a:ea typeface="+mj-ea"/>
              </a:rPr>
              <a:t>암호 메시지 구문</a:t>
            </a:r>
            <a:endParaRPr lang="en-US" altLang="ko-KR" sz="1600" dirty="0" smtClean="0">
              <a:latin typeface="+mj-ea"/>
              <a:ea typeface="+mj-ea"/>
            </a:endParaRPr>
          </a:p>
          <a:p>
            <a:pPr algn="l"/>
            <a:r>
              <a:rPr lang="en-US" altLang="ko-KR" sz="1600" dirty="0" smtClean="0">
                <a:latin typeface="+mj-ea"/>
                <a:ea typeface="+mj-ea"/>
              </a:rPr>
              <a:t>CA(Certification Authority) : </a:t>
            </a:r>
            <a:r>
              <a:rPr lang="ko-KR" altLang="en-US" sz="1600" dirty="0" smtClean="0">
                <a:latin typeface="+mj-ea"/>
                <a:ea typeface="+mj-ea"/>
              </a:rPr>
              <a:t>인증 기관</a:t>
            </a:r>
            <a:endParaRPr lang="en-US" altLang="ko-KR" sz="1600" dirty="0" smtClean="0">
              <a:latin typeface="+mj-ea"/>
              <a:ea typeface="+mj-ea"/>
            </a:endParaRPr>
          </a:p>
          <a:p>
            <a:pPr algn="l"/>
            <a:endParaRPr lang="en-US" altLang="ko-KR" sz="1600" dirty="0" smtClean="0">
              <a:latin typeface="+mj-ea"/>
              <a:ea typeface="+mj-ea"/>
            </a:endParaRPr>
          </a:p>
          <a:p>
            <a:pPr algn="l"/>
            <a:r>
              <a:rPr lang="en-US" altLang="ko-KR" sz="1600" dirty="0" smtClean="0">
                <a:latin typeface="+mj-ea"/>
                <a:ea typeface="+mj-ea"/>
              </a:rPr>
              <a:t> </a:t>
            </a:r>
            <a:endParaRPr lang="en-US" altLang="ko-KR" sz="1600" dirty="0">
              <a:latin typeface="+mj-ea"/>
              <a:ea typeface="+mj-ea"/>
            </a:endParaRPr>
          </a:p>
          <a:p>
            <a:pPr algn="l"/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8" name="TextBox 14"/>
          <p:cNvSpPr txBox="1"/>
          <p:nvPr/>
        </p:nvSpPr>
        <p:spPr bwMode="auto">
          <a:xfrm>
            <a:off x="539974" y="774105"/>
            <a:ext cx="9721080" cy="49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PKI </a:t>
            </a:r>
            <a:r>
              <a:rPr lang="ko-KR" altLang="en-US" sz="2000" b="1" dirty="0" smtClean="0">
                <a:latin typeface="+mj-ea"/>
                <a:ea typeface="+mj-ea"/>
              </a:rPr>
              <a:t>토큰방식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3752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8" name="TextBox 14"/>
          <p:cNvSpPr txBox="1"/>
          <p:nvPr/>
        </p:nvSpPr>
        <p:spPr bwMode="auto">
          <a:xfrm>
            <a:off x="539974" y="774105"/>
            <a:ext cx="9721080" cy="49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2000" b="1" dirty="0" smtClean="0">
                <a:latin typeface="+mj-ea"/>
                <a:ea typeface="+mj-ea"/>
              </a:rPr>
              <a:t>Cinder</a:t>
            </a:r>
            <a:r>
              <a:rPr lang="ko-KR" altLang="en-US" sz="2000" b="1" dirty="0" smtClean="0">
                <a:latin typeface="+mj-ea"/>
                <a:ea typeface="+mj-ea"/>
              </a:rPr>
              <a:t>의 </a:t>
            </a:r>
            <a:r>
              <a:rPr lang="en-US" altLang="ko-KR" sz="2000" b="1" dirty="0" err="1" smtClean="0">
                <a:latin typeface="+mj-ea"/>
                <a:ea typeface="+mj-ea"/>
              </a:rPr>
              <a:t>policy.json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0" t="25633" r="29137" b="10126"/>
          <a:stretch/>
        </p:blipFill>
        <p:spPr bwMode="auto">
          <a:xfrm>
            <a:off x="643467" y="1268598"/>
            <a:ext cx="8249435" cy="572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183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User Management</a:t>
            </a:r>
          </a:p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  </a:t>
            </a:r>
            <a:r>
              <a:rPr lang="en-US" altLang="ko-KR" sz="2000" dirty="0" smtClean="0">
                <a:latin typeface="+mj-ea"/>
                <a:ea typeface="+mj-ea"/>
              </a:rPr>
              <a:t>- User Management</a:t>
            </a:r>
            <a:r>
              <a:rPr lang="ko-KR" altLang="en-US" sz="2000" dirty="0" smtClean="0">
                <a:latin typeface="+mj-ea"/>
                <a:ea typeface="+mj-ea"/>
              </a:rPr>
              <a:t>의 주요 구성요소는 </a:t>
            </a:r>
            <a:r>
              <a:rPr lang="en-US" altLang="ko-KR" sz="2000" dirty="0" smtClean="0">
                <a:latin typeface="+mj-ea"/>
                <a:ea typeface="+mj-ea"/>
              </a:rPr>
              <a:t>User, Tenant, Role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User : </a:t>
            </a:r>
            <a:r>
              <a:rPr lang="en-US" altLang="ko-KR" sz="2000" dirty="0" err="1" smtClean="0">
                <a:latin typeface="+mj-ea"/>
                <a:ea typeface="+mj-ea"/>
              </a:rPr>
              <a:t>OpenStack</a:t>
            </a:r>
            <a:r>
              <a:rPr lang="ko-KR" altLang="en-US" sz="2000" dirty="0" smtClean="0">
                <a:latin typeface="+mj-ea"/>
                <a:ea typeface="+mj-ea"/>
              </a:rPr>
              <a:t>을 사용하는 사람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시스템</a:t>
            </a:r>
            <a:r>
              <a:rPr lang="en-US" altLang="ko-KR" sz="2000" dirty="0" smtClean="0">
                <a:latin typeface="+mj-ea"/>
                <a:ea typeface="+mj-ea"/>
              </a:rPr>
              <a:t>, </a:t>
            </a:r>
            <a:r>
              <a:rPr lang="ko-KR" altLang="en-US" sz="2000" dirty="0" smtClean="0">
                <a:latin typeface="+mj-ea"/>
                <a:ea typeface="+mj-ea"/>
              </a:rPr>
              <a:t>서비스를 나타낸다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Tenant : User</a:t>
            </a:r>
            <a:r>
              <a:rPr lang="ko-KR" altLang="en-US" sz="2000" dirty="0" smtClean="0">
                <a:latin typeface="+mj-ea"/>
                <a:ea typeface="+mj-ea"/>
              </a:rPr>
              <a:t>의 그룹을 나타낸다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</a:p>
          <a:p>
            <a:pPr marL="800100" lvl="1" indent="-342900" algn="l">
              <a:buFont typeface="Arial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Role : User</a:t>
            </a:r>
            <a:r>
              <a:rPr lang="ko-KR" altLang="en-US" sz="2000" dirty="0" smtClean="0">
                <a:latin typeface="+mj-ea"/>
                <a:ea typeface="+mj-ea"/>
              </a:rPr>
              <a:t>의 권한으로 모든 </a:t>
            </a:r>
            <a:r>
              <a:rPr lang="en-US" altLang="ko-KR" sz="2000" dirty="0" smtClean="0">
                <a:latin typeface="+mj-ea"/>
                <a:ea typeface="+mj-ea"/>
              </a:rPr>
              <a:t>User</a:t>
            </a:r>
            <a:r>
              <a:rPr lang="ko-KR" altLang="en-US" sz="2000" dirty="0" smtClean="0">
                <a:latin typeface="+mj-ea"/>
                <a:ea typeface="+mj-ea"/>
              </a:rPr>
              <a:t>에게 부여된다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 algn="l">
              <a:buAutoNum type="arabicPeriod"/>
            </a:pPr>
            <a:r>
              <a:rPr lang="en-US" altLang="ko-KR" sz="2000" b="1" dirty="0" err="1" smtClean="0">
                <a:latin typeface="+mj-ea"/>
                <a:ea typeface="+mj-ea"/>
              </a:rPr>
              <a:t>keystonerc_admin</a:t>
            </a:r>
            <a:r>
              <a:rPr lang="en-US" altLang="ko-KR" sz="2000" b="1" dirty="0" smtClean="0"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latin typeface="+mj-ea"/>
                <a:ea typeface="+mj-ea"/>
              </a:rPr>
              <a:t>파일 확인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 algn="l">
              <a:buAutoNum type="arabicPeriod"/>
            </a:pPr>
            <a:endParaRPr lang="en-US" altLang="ko-KR" sz="2000" b="1" dirty="0">
              <a:latin typeface="+mj-ea"/>
              <a:ea typeface="+mj-ea"/>
            </a:endParaRPr>
          </a:p>
          <a:p>
            <a:pPr marL="457200" indent="-457200" algn="l">
              <a:buAutoNum type="arabicPeriod"/>
            </a:pP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 algn="l">
              <a:buAutoNum type="arabicPeriod"/>
            </a:pPr>
            <a:endParaRPr lang="en-US" altLang="ko-KR" sz="2000" b="1" dirty="0">
              <a:latin typeface="+mj-ea"/>
              <a:ea typeface="+mj-ea"/>
            </a:endParaRPr>
          </a:p>
          <a:p>
            <a:pPr marL="457200" indent="-457200" algn="l">
              <a:buAutoNum type="arabicPeriod"/>
            </a:pP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 algn="l">
              <a:buAutoNum type="arabicPeriod"/>
            </a:pPr>
            <a:endParaRPr lang="en-US" altLang="ko-KR" sz="2000" b="1" dirty="0">
              <a:latin typeface="+mj-ea"/>
              <a:ea typeface="+mj-ea"/>
            </a:endParaRPr>
          </a:p>
          <a:p>
            <a:pPr marL="457200" indent="-457200" algn="l">
              <a:buAutoNum type="arabicPeriod"/>
            </a:pP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 algn="l">
              <a:buAutoNum type="arabicPeriod"/>
            </a:pPr>
            <a:endParaRPr lang="en-US" altLang="ko-KR" sz="2000" b="1" dirty="0">
              <a:latin typeface="+mj-ea"/>
              <a:ea typeface="+mj-ea"/>
            </a:endParaRPr>
          </a:p>
          <a:p>
            <a:pPr marL="457200" indent="-457200" algn="l">
              <a:buAutoNum type="arabicPeriod"/>
            </a:pP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lvl="1" algn="l"/>
            <a:r>
              <a:rPr lang="en-US" altLang="ko-KR" sz="2000" dirty="0">
                <a:latin typeface="+mj-ea"/>
                <a:ea typeface="+mj-ea"/>
              </a:rPr>
              <a:t>a</a:t>
            </a:r>
            <a:r>
              <a:rPr lang="en-US" altLang="ko-KR" sz="2000" dirty="0" smtClean="0">
                <a:latin typeface="+mj-ea"/>
                <a:ea typeface="+mj-ea"/>
              </a:rPr>
              <a:t>nswer.txt </a:t>
            </a:r>
            <a:r>
              <a:rPr lang="ko-KR" altLang="en-US" sz="2000" dirty="0" smtClean="0">
                <a:latin typeface="+mj-ea"/>
                <a:ea typeface="+mj-ea"/>
              </a:rPr>
              <a:t>파일에서 설정한 </a:t>
            </a:r>
            <a:r>
              <a:rPr lang="en-US" altLang="ko-KR" sz="2000" dirty="0" smtClean="0">
                <a:latin typeface="+mj-ea"/>
                <a:ea typeface="+mj-ea"/>
              </a:rPr>
              <a:t>parameter </a:t>
            </a:r>
            <a:r>
              <a:rPr lang="ko-KR" altLang="en-US" sz="2000" dirty="0" smtClean="0">
                <a:latin typeface="+mj-ea"/>
                <a:ea typeface="+mj-ea"/>
              </a:rPr>
              <a:t>확인</a:t>
            </a:r>
            <a:endParaRPr lang="en-US" altLang="ko-KR" sz="2000" dirty="0" smtClean="0">
              <a:latin typeface="+mj-ea"/>
              <a:ea typeface="+mj-ea"/>
            </a:endParaRPr>
          </a:p>
          <a:p>
            <a:pPr lvl="1" algn="l"/>
            <a:r>
              <a:rPr lang="en-US" altLang="ko-KR" sz="2000" dirty="0" smtClean="0">
                <a:latin typeface="+mj-ea"/>
                <a:ea typeface="+mj-ea"/>
              </a:rPr>
              <a:t>CONFIG_KEYSTONE_ADMIN_USERNAME=admin</a:t>
            </a:r>
          </a:p>
          <a:p>
            <a:pPr lvl="1" algn="l"/>
            <a:r>
              <a:rPr lang="en-US" altLang="ko-KR" sz="2000" dirty="0" smtClean="0">
                <a:latin typeface="+mj-ea"/>
                <a:ea typeface="+mj-ea"/>
              </a:rPr>
              <a:t>CONFIG_KEYSTONE_ADMIN_PW=bora_NTC1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3038291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000" dirty="0"/>
              <a:t>$ </a:t>
            </a:r>
            <a:r>
              <a:rPr lang="en-US" altLang="ko-KR" sz="2000" dirty="0" smtClean="0"/>
              <a:t>cat /root/</a:t>
            </a:r>
            <a:r>
              <a:rPr lang="en-US" altLang="ko-KR" sz="2000" dirty="0" err="1" smtClean="0"/>
              <a:t>keystonerc_admin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t="18834" r="5339" b="54397"/>
          <a:stretch/>
        </p:blipFill>
        <p:spPr bwMode="auto">
          <a:xfrm>
            <a:off x="828006" y="3510409"/>
            <a:ext cx="9062174" cy="2280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828006" y="4399905"/>
            <a:ext cx="2808312" cy="2762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819498" y="4844653"/>
            <a:ext cx="3248868" cy="27629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1800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1200" dirty="0" smtClean="0">
              <a:solidFill>
                <a:srgbClr val="FF0000"/>
              </a:solidFill>
              <a:latin typeface="+mn-ea"/>
              <a:ea typeface="+mn-ea"/>
              <a:cs typeface="Arials"/>
            </a:endParaRPr>
          </a:p>
        </p:txBody>
      </p:sp>
    </p:spTree>
    <p:extLst>
      <p:ext uri="{BB962C8B-B14F-4D97-AF65-F5344CB8AC3E}">
        <p14:creationId xmlns:p14="http://schemas.microsoft.com/office/powerpoint/2010/main" val="2842910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2. admin </a:t>
            </a:r>
            <a:r>
              <a:rPr lang="ko-KR" altLang="en-US" sz="2000" b="1" dirty="0" smtClean="0">
                <a:latin typeface="+mj-ea"/>
                <a:ea typeface="+mj-ea"/>
              </a:rPr>
              <a:t>계정의 환경변수 적용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3</a:t>
            </a:r>
            <a:r>
              <a:rPr lang="en-US" altLang="ko-KR" sz="2000" b="1" dirty="0">
                <a:latin typeface="+mj-ea"/>
                <a:ea typeface="+mj-ea"/>
              </a:rPr>
              <a:t>. Tenant </a:t>
            </a:r>
            <a:r>
              <a:rPr lang="ko-KR" altLang="en-US" sz="2000" b="1" dirty="0" smtClean="0">
                <a:latin typeface="+mj-ea"/>
                <a:ea typeface="+mj-ea"/>
              </a:rPr>
              <a:t>생성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r>
              <a:rPr lang="en-US" altLang="ko-KR" sz="2000" b="1" dirty="0">
                <a:latin typeface="+mj-ea"/>
                <a:ea typeface="+mj-ea"/>
              </a:rPr>
              <a:t/>
            </a:r>
            <a:br>
              <a:rPr lang="en-US" altLang="ko-KR" sz="2000" b="1" dirty="0">
                <a:latin typeface="+mj-ea"/>
                <a:ea typeface="+mj-ea"/>
              </a:rPr>
            </a:b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ko-KR" altLang="en-US" sz="2000" b="1" dirty="0">
              <a:latin typeface="+mj-ea"/>
              <a:ea typeface="+mj-ea"/>
            </a:endParaRPr>
          </a:p>
          <a:p>
            <a:pPr algn="l"/>
            <a:endParaRPr lang="ko-KR" altLang="en-US" sz="2000" b="1" dirty="0">
              <a:latin typeface="+mj-ea"/>
              <a:ea typeface="+mj-ea"/>
            </a:endParaRPr>
          </a:p>
          <a:p>
            <a:pPr algn="l"/>
            <a:endParaRPr lang="ko-KR" altLang="en-US" sz="2000" b="1" dirty="0">
              <a:latin typeface="+mj-ea"/>
              <a:ea typeface="+mj-ea"/>
            </a:endParaRPr>
          </a:p>
          <a:p>
            <a:pPr algn="l"/>
            <a:r>
              <a:rPr lang="ko-KR" altLang="en-US" sz="2000" dirty="0">
                <a:latin typeface="+mj-ea"/>
                <a:ea typeface="+mj-ea"/>
              </a:rPr>
              <a:t>    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keystone</a:t>
            </a:r>
            <a:r>
              <a:rPr lang="ko-KR" altLang="en-US" sz="2000" dirty="0">
                <a:latin typeface="+mj-ea"/>
                <a:ea typeface="+mj-ea"/>
              </a:rPr>
              <a:t>에 </a:t>
            </a:r>
            <a:r>
              <a:rPr lang="en-US" altLang="ko-KR" sz="2000" dirty="0">
                <a:latin typeface="+mj-ea"/>
                <a:ea typeface="+mj-ea"/>
              </a:rPr>
              <a:t>Tenant</a:t>
            </a:r>
            <a:r>
              <a:rPr lang="ko-KR" altLang="en-US" sz="2000" dirty="0">
                <a:latin typeface="+mj-ea"/>
                <a:ea typeface="+mj-ea"/>
              </a:rPr>
              <a:t>를 생성하도록 명령</a:t>
            </a:r>
          </a:p>
          <a:p>
            <a:pPr algn="l"/>
            <a:r>
              <a:rPr lang="ko-KR" altLang="en-US" sz="2000" dirty="0">
                <a:latin typeface="+mj-ea"/>
                <a:ea typeface="+mj-ea"/>
              </a:rPr>
              <a:t>     </a:t>
            </a:r>
            <a:r>
              <a:rPr lang="en-US" altLang="ko-KR" sz="2000" dirty="0">
                <a:latin typeface="+mj-ea"/>
                <a:ea typeface="+mj-ea"/>
              </a:rPr>
              <a:t>Tenant</a:t>
            </a:r>
            <a:r>
              <a:rPr lang="ko-KR" altLang="en-US" sz="2000" dirty="0">
                <a:latin typeface="+mj-ea"/>
                <a:ea typeface="+mj-ea"/>
              </a:rPr>
              <a:t>이름</a:t>
            </a:r>
            <a:r>
              <a:rPr lang="en-US" altLang="ko-KR" sz="2000" dirty="0" smtClean="0">
                <a:latin typeface="+mj-ea"/>
                <a:ea typeface="+mj-ea"/>
              </a:rPr>
              <a:t>=</a:t>
            </a:r>
            <a:r>
              <a:rPr lang="en-US" altLang="ko-KR" sz="2000" dirty="0" err="1" smtClean="0">
                <a:latin typeface="+mj-ea"/>
                <a:ea typeface="+mj-ea"/>
              </a:rPr>
              <a:t>Boramae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000" dirty="0" smtClean="0"/>
              <a:t>$ source /root/</a:t>
            </a:r>
            <a:r>
              <a:rPr lang="en-US" altLang="ko-KR" sz="2000" dirty="0" err="1" smtClean="0"/>
              <a:t>keystonerc_admin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69003" r="6642" b="25747"/>
          <a:stretch/>
        </p:blipFill>
        <p:spPr bwMode="auto">
          <a:xfrm>
            <a:off x="819498" y="1710209"/>
            <a:ext cx="893750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828006" y="3038291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000" dirty="0"/>
              <a:t>$ </a:t>
            </a:r>
            <a:r>
              <a:rPr lang="en-US" altLang="ko-KR" sz="2000" dirty="0" smtClean="0"/>
              <a:t>keystone </a:t>
            </a:r>
            <a:r>
              <a:rPr lang="en-US" altLang="ko-KR" sz="2000" dirty="0"/>
              <a:t>tenant-create --name </a:t>
            </a:r>
            <a:r>
              <a:rPr lang="en-US" altLang="ko-KR" sz="2000" dirty="0" err="1" smtClean="0"/>
              <a:t>Boramae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51056" r="6642" b="16247"/>
          <a:stretch/>
        </p:blipFill>
        <p:spPr bwMode="auto">
          <a:xfrm>
            <a:off x="828006" y="3575531"/>
            <a:ext cx="8928992" cy="2887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382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>
                <a:latin typeface="+mj-ea"/>
                <a:ea typeface="+mj-ea"/>
              </a:rPr>
              <a:t>4</a:t>
            </a:r>
            <a:r>
              <a:rPr lang="en-US" altLang="ko-KR" sz="2000" b="1" dirty="0" smtClean="0">
                <a:latin typeface="+mj-ea"/>
                <a:ea typeface="+mj-ea"/>
              </a:rPr>
              <a:t>. User </a:t>
            </a:r>
            <a:r>
              <a:rPr lang="ko-KR" altLang="en-US" sz="2000" b="1" dirty="0" smtClean="0">
                <a:latin typeface="+mj-ea"/>
                <a:ea typeface="+mj-ea"/>
              </a:rPr>
              <a:t>생성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lvl="1" algn="l"/>
            <a:r>
              <a:rPr lang="en-US" altLang="ko-KR" sz="2000" dirty="0">
                <a:latin typeface="+mj-ea"/>
              </a:rPr>
              <a:t>keystone</a:t>
            </a:r>
            <a:r>
              <a:rPr lang="ko-KR" altLang="en-US" sz="2000" dirty="0">
                <a:latin typeface="+mj-ea"/>
              </a:rPr>
              <a:t>에 </a:t>
            </a:r>
            <a:r>
              <a:rPr lang="en-US" altLang="ko-KR" sz="2000" dirty="0">
                <a:latin typeface="+mj-ea"/>
              </a:rPr>
              <a:t>User</a:t>
            </a:r>
            <a:r>
              <a:rPr lang="ko-KR" altLang="en-US" sz="2000" dirty="0">
                <a:latin typeface="+mj-ea"/>
              </a:rPr>
              <a:t>를 생성하도록 명령</a:t>
            </a:r>
            <a:endParaRPr lang="en-US" altLang="ko-KR" sz="2000" dirty="0">
              <a:latin typeface="+mj-ea"/>
            </a:endParaRPr>
          </a:p>
          <a:p>
            <a:pPr algn="l"/>
            <a:r>
              <a:rPr lang="en-US" altLang="ko-KR" sz="2000" dirty="0">
                <a:latin typeface="+mj-ea"/>
              </a:rPr>
              <a:t>     User</a:t>
            </a:r>
            <a:r>
              <a:rPr lang="ko-KR" altLang="en-US" sz="2000" dirty="0">
                <a:latin typeface="+mj-ea"/>
              </a:rPr>
              <a:t>이름</a:t>
            </a:r>
            <a:r>
              <a:rPr lang="en-US" altLang="ko-KR" sz="2000" dirty="0" smtClean="0">
                <a:latin typeface="+mj-ea"/>
              </a:rPr>
              <a:t>=</a:t>
            </a:r>
            <a:r>
              <a:rPr lang="en-US" altLang="ko-KR" sz="2000" dirty="0" err="1" smtClean="0">
                <a:latin typeface="+mj-ea"/>
              </a:rPr>
              <a:t>ntc</a:t>
            </a:r>
            <a:endParaRPr lang="en-US" altLang="ko-KR" sz="2000" dirty="0">
              <a:latin typeface="+mj-ea"/>
            </a:endParaRPr>
          </a:p>
          <a:p>
            <a:pPr algn="l"/>
            <a:r>
              <a:rPr lang="en-US" altLang="ko-KR" sz="2000" dirty="0">
                <a:latin typeface="+mj-ea"/>
              </a:rPr>
              <a:t>     </a:t>
            </a:r>
            <a:r>
              <a:rPr lang="ko-KR" altLang="en-US" sz="2000" dirty="0">
                <a:latin typeface="+mj-ea"/>
              </a:rPr>
              <a:t>패스워드</a:t>
            </a:r>
            <a:r>
              <a:rPr lang="en-US" altLang="ko-KR" sz="2000" dirty="0" smtClean="0">
                <a:latin typeface="+mj-ea"/>
              </a:rPr>
              <a:t>=bora.NTC1</a:t>
            </a:r>
            <a:endParaRPr lang="en-US" altLang="ko-KR" sz="2000" dirty="0">
              <a:latin typeface="+mj-ea"/>
            </a:endParaRPr>
          </a:p>
          <a:p>
            <a:pPr algn="l"/>
            <a:r>
              <a:rPr lang="en-US" altLang="ko-KR" sz="2000" dirty="0">
                <a:latin typeface="+mj-ea"/>
              </a:rPr>
              <a:t>     email </a:t>
            </a:r>
            <a:r>
              <a:rPr lang="ko-KR" altLang="en-US" sz="2000" dirty="0">
                <a:latin typeface="+mj-ea"/>
              </a:rPr>
              <a:t>주소</a:t>
            </a:r>
            <a:r>
              <a:rPr lang="en-US" altLang="ko-KR" sz="2000" dirty="0" smtClean="0">
                <a:latin typeface="+mj-ea"/>
              </a:rPr>
              <a:t>=ntc@sk.com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000" dirty="0" smtClean="0"/>
              <a:t>$ </a:t>
            </a:r>
            <a:r>
              <a:rPr lang="en-US" altLang="ko-KR" sz="2000" dirty="0">
                <a:latin typeface="+mj-ea"/>
              </a:rPr>
              <a:t>keystone user-create </a:t>
            </a:r>
            <a:r>
              <a:rPr lang="en-US" altLang="ko-KR" sz="2000" dirty="0" smtClean="0">
                <a:latin typeface="+mj-ea"/>
              </a:rPr>
              <a:t>--name=</a:t>
            </a:r>
            <a:r>
              <a:rPr lang="en-US" altLang="ko-KR" sz="2000" dirty="0" err="1" smtClean="0">
                <a:latin typeface="+mj-ea"/>
              </a:rPr>
              <a:t>ntc</a:t>
            </a:r>
            <a:r>
              <a:rPr lang="en-US" altLang="ko-KR" sz="2000" dirty="0" smtClean="0">
                <a:latin typeface="+mj-ea"/>
              </a:rPr>
              <a:t> </a:t>
            </a:r>
            <a:r>
              <a:rPr lang="en-US" altLang="ko-KR" sz="2000" dirty="0">
                <a:latin typeface="+mj-ea"/>
              </a:rPr>
              <a:t>--pass=bora.NTC1 --</a:t>
            </a:r>
            <a:r>
              <a:rPr lang="en-US" altLang="ko-KR" sz="2000" dirty="0" smtClean="0">
                <a:latin typeface="+mj-ea"/>
              </a:rPr>
              <a:t>email=ntc@sk.com</a:t>
            </a:r>
            <a:endParaRPr lang="en-US" altLang="ko-KR" sz="2000" dirty="0">
              <a:latin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" t="45949" r="6479" b="15689"/>
          <a:stretch/>
        </p:blipFill>
        <p:spPr bwMode="auto">
          <a:xfrm>
            <a:off x="828006" y="1782217"/>
            <a:ext cx="892899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272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198041"/>
            <a:ext cx="9356725" cy="360363"/>
          </a:xfrm>
        </p:spPr>
        <p:txBody>
          <a:bodyPr/>
          <a:lstStyle/>
          <a:p>
            <a:r>
              <a:rPr lang="en-US" altLang="ko-KR" sz="2400" dirty="0">
                <a:latin typeface="+mj-ea"/>
              </a:rPr>
              <a:t>Keystone</a:t>
            </a:r>
            <a:endParaRPr lang="ko-KR" altLang="en-US" sz="2400" dirty="0">
              <a:latin typeface="+mj-ea"/>
            </a:endParaRPr>
          </a:p>
        </p:txBody>
      </p:sp>
      <p:sp>
        <p:nvSpPr>
          <p:cNvPr id="5" name="제목 1"/>
          <p:cNvSpPr>
            <a:spLocks noGrp="1"/>
          </p:cNvSpPr>
          <p:nvPr/>
        </p:nvSpPr>
        <p:spPr bwMode="auto">
          <a:xfrm>
            <a:off x="542131" y="218985"/>
            <a:ext cx="93567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+mj-ea"/>
                <a:cs typeface="+mj-cs"/>
              </a:defRPr>
            </a:lvl1pPr>
            <a:lvl2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2pPr>
            <a:lvl3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3pPr>
            <a:lvl4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4pPr>
            <a:lvl5pPr algn="l" defTabSz="952500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rgbClr val="000000"/>
                </a:solidFill>
                <a:latin typeface="Arial" charset="0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endParaRPr lang="ko-KR" altLang="en-US" dirty="0"/>
          </a:p>
        </p:txBody>
      </p:sp>
      <p:sp>
        <p:nvSpPr>
          <p:cNvPr id="12" name="TextBox 14"/>
          <p:cNvSpPr txBox="1"/>
          <p:nvPr/>
        </p:nvSpPr>
        <p:spPr bwMode="auto">
          <a:xfrm>
            <a:off x="539974" y="774105"/>
            <a:ext cx="935888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Arial" pitchFamily="34" charset="0"/>
                <a:ea typeface="HY태고딕" pitchFamily="18" charset="-127"/>
                <a:cs typeface="+mn-cs"/>
              </a:defRPr>
            </a:lvl9pPr>
          </a:lstStyle>
          <a:p>
            <a:pPr algn="l"/>
            <a:r>
              <a:rPr lang="en-US" altLang="ko-KR" sz="2000" b="1" dirty="0" smtClean="0">
                <a:latin typeface="+mj-ea"/>
                <a:ea typeface="+mj-ea"/>
              </a:rPr>
              <a:t>5. Role </a:t>
            </a:r>
            <a:r>
              <a:rPr lang="ko-KR" altLang="en-US" sz="2000" b="1" dirty="0" smtClean="0">
                <a:latin typeface="+mj-ea"/>
                <a:ea typeface="+mj-ea"/>
              </a:rPr>
              <a:t>생성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algn="l"/>
            <a:endParaRPr lang="en-US" altLang="ko-KR" sz="2000" b="1" dirty="0" smtClean="0">
              <a:latin typeface="+mj-ea"/>
              <a:ea typeface="+mj-ea"/>
            </a:endParaRPr>
          </a:p>
          <a:p>
            <a:pPr lvl="1" algn="l"/>
            <a:r>
              <a:rPr lang="en-US" altLang="ko-KR" sz="2000" dirty="0">
                <a:latin typeface="+mj-ea"/>
              </a:rPr>
              <a:t>keystone</a:t>
            </a:r>
            <a:r>
              <a:rPr lang="ko-KR" altLang="en-US" sz="2000" dirty="0">
                <a:latin typeface="+mj-ea"/>
              </a:rPr>
              <a:t>에 </a:t>
            </a:r>
            <a:r>
              <a:rPr lang="en-US" altLang="ko-KR" sz="2000" dirty="0" smtClean="0">
                <a:latin typeface="+mj-ea"/>
              </a:rPr>
              <a:t>Role</a:t>
            </a:r>
            <a:r>
              <a:rPr lang="ko-KR" altLang="en-US" sz="2000" dirty="0" smtClean="0">
                <a:latin typeface="+mj-ea"/>
              </a:rPr>
              <a:t>을 </a:t>
            </a:r>
            <a:r>
              <a:rPr lang="ko-KR" altLang="en-US" sz="2000" dirty="0">
                <a:latin typeface="+mj-ea"/>
              </a:rPr>
              <a:t>생성하도록 명령</a:t>
            </a:r>
            <a:endParaRPr lang="en-US" altLang="ko-KR" sz="2000" dirty="0">
              <a:latin typeface="+mj-ea"/>
            </a:endParaRPr>
          </a:p>
          <a:p>
            <a:pPr algn="l"/>
            <a:r>
              <a:rPr lang="en-US" altLang="ko-KR" sz="2000" dirty="0">
                <a:latin typeface="+mj-ea"/>
              </a:rPr>
              <a:t>    </a:t>
            </a:r>
            <a:r>
              <a:rPr lang="en-US" altLang="ko-KR" sz="2000" dirty="0" smtClean="0">
                <a:latin typeface="+mj-ea"/>
              </a:rPr>
              <a:t> Role</a:t>
            </a:r>
            <a:r>
              <a:rPr lang="ko-KR" altLang="en-US" sz="2000" dirty="0" smtClean="0">
                <a:latin typeface="+mj-ea"/>
              </a:rPr>
              <a:t>이름</a:t>
            </a:r>
            <a:r>
              <a:rPr lang="en-US" altLang="ko-KR" sz="2000" dirty="0" smtClean="0">
                <a:latin typeface="+mj-ea"/>
              </a:rPr>
              <a:t>=test</a:t>
            </a:r>
            <a:endParaRPr lang="en-US" altLang="ko-KR" sz="2000" dirty="0"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828006" y="1206153"/>
            <a:ext cx="89289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000" dirty="0" smtClean="0"/>
              <a:t>$ </a:t>
            </a:r>
            <a:r>
              <a:rPr lang="en-US" altLang="ko-KR" sz="2000" dirty="0">
                <a:latin typeface="+mj-ea"/>
              </a:rPr>
              <a:t>keystone </a:t>
            </a:r>
            <a:r>
              <a:rPr lang="en-US" altLang="ko-KR" sz="2000" dirty="0" smtClean="0">
                <a:latin typeface="+mj-ea"/>
              </a:rPr>
              <a:t>role-create --name=test</a:t>
            </a:r>
            <a:endParaRPr lang="en-US" altLang="ko-KR" sz="2000" dirty="0">
              <a:latin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55633" r="6642" b="16062"/>
          <a:stretch/>
        </p:blipFill>
        <p:spPr bwMode="auto">
          <a:xfrm>
            <a:off x="828006" y="1710209"/>
            <a:ext cx="892899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084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2000" tIns="0" rIns="1800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200" dirty="0" smtClean="0">
            <a:latin typeface="+mn-ea"/>
            <a:ea typeface="+mn-ea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solidFill>
            <a:schemeClr val="tx1"/>
          </a:solidFill>
          <a:miter lim="800000"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algn="l">
          <a:defRPr sz="2000" dirty="0">
            <a:latin typeface="+mj-ea"/>
            <a:ea typeface="+mj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1474031674</TotalTime>
  <Pages>39</Pages>
  <Words>1538</Words>
  <Application>Microsoft Office PowerPoint</Application>
  <PresentationFormat>사용자 지정</PresentationFormat>
  <Paragraphs>525</Paragraphs>
  <Slides>26</Slides>
  <Notes>25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28" baseType="lpstr">
      <vt:lpstr>1_디자인 사용자 지정</vt:lpstr>
      <vt:lpstr>3_디자인 사용자 지정</vt:lpstr>
      <vt:lpstr>OpenStack 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</vt:lpstr>
      <vt:lpstr>Keystone 접근보안</vt:lpstr>
      <vt:lpstr>Keystone 접근보안</vt:lpstr>
      <vt:lpstr>Keystone 접근보안</vt:lpstr>
      <vt:lpstr>Keystone 접근보안</vt:lpstr>
      <vt:lpstr>Keystone 접근보안</vt:lpstr>
      <vt:lpstr>Keystone 접근보안</vt:lpstr>
      <vt:lpstr>Keystone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오픈스택 트러블슈팅</dc:title>
  <dc:creator>오성근/보라매NOC</dc:creator>
  <cp:lastModifiedBy>user</cp:lastModifiedBy>
  <cp:revision>7309</cp:revision>
  <cp:lastPrinted>2014-04-16T08:01:37Z</cp:lastPrinted>
  <dcterms:created xsi:type="dcterms:W3CDTF">1996-10-14T12:11:22Z</dcterms:created>
  <dcterms:modified xsi:type="dcterms:W3CDTF">2016-09-08T03:46:03Z</dcterms:modified>
</cp:coreProperties>
</file>